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50" r:id="rId5"/>
    <p:sldMasterId id="2147483652" r:id="rId6"/>
    <p:sldMasterId id="2147483654" r:id="rId7"/>
    <p:sldMasterId id="2147483656" r:id="rId8"/>
  </p:sldMasterIdLst>
  <p:notesMasterIdLst>
    <p:notesMasterId r:id="rId54"/>
  </p:notesMasterIdLst>
  <p:sldIdLst>
    <p:sldId id="271" r:id="rId9"/>
    <p:sldId id="341" r:id="rId10"/>
    <p:sldId id="272" r:id="rId11"/>
    <p:sldId id="311" r:id="rId12"/>
    <p:sldId id="312" r:id="rId13"/>
    <p:sldId id="313" r:id="rId14"/>
    <p:sldId id="314" r:id="rId15"/>
    <p:sldId id="315" r:id="rId16"/>
    <p:sldId id="340" r:id="rId17"/>
    <p:sldId id="329" r:id="rId18"/>
    <p:sldId id="316" r:id="rId19"/>
    <p:sldId id="317" r:id="rId20"/>
    <p:sldId id="328" r:id="rId21"/>
    <p:sldId id="256" r:id="rId22"/>
    <p:sldId id="257" r:id="rId23"/>
    <p:sldId id="258" r:id="rId24"/>
    <p:sldId id="259" r:id="rId25"/>
    <p:sldId id="327" r:id="rId26"/>
    <p:sldId id="260" r:id="rId27"/>
    <p:sldId id="261" r:id="rId28"/>
    <p:sldId id="262" r:id="rId29"/>
    <p:sldId id="263" r:id="rId30"/>
    <p:sldId id="330" r:id="rId31"/>
    <p:sldId id="332" r:id="rId32"/>
    <p:sldId id="333" r:id="rId33"/>
    <p:sldId id="334" r:id="rId34"/>
    <p:sldId id="335" r:id="rId35"/>
    <p:sldId id="336" r:id="rId36"/>
    <p:sldId id="337" r:id="rId37"/>
    <p:sldId id="331" r:id="rId38"/>
    <p:sldId id="267" r:id="rId39"/>
    <p:sldId id="269" r:id="rId40"/>
    <p:sldId id="270" r:id="rId41"/>
    <p:sldId id="318" r:id="rId42"/>
    <p:sldId id="319" r:id="rId43"/>
    <p:sldId id="320" r:id="rId44"/>
    <p:sldId id="321" r:id="rId45"/>
    <p:sldId id="288" r:id="rId46"/>
    <p:sldId id="322" r:id="rId47"/>
    <p:sldId id="323" r:id="rId48"/>
    <p:sldId id="324" r:id="rId49"/>
    <p:sldId id="325" r:id="rId50"/>
    <p:sldId id="326" r:id="rId51"/>
    <p:sldId id="338" r:id="rId52"/>
    <p:sldId id="339" r:id="rId53"/>
  </p:sldIdLst>
  <p:sldSz cx="9144000" cy="5143500" type="screen16x9"/>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94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9E1779-E0F9-46B1-97F4-C99A545F7E82}" type="datetimeFigureOut">
              <a:rPr lang="en-US" smtClean="0"/>
              <a:t>5/17/2025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78A5B-8843-4398-BA03-0FE6D0BE750C}" type="slidenum">
              <a:rPr lang="en-US" smtClean="0"/>
              <a:t>‹#›</a:t>
            </a:fld>
            <a:endParaRPr lang="en-US"/>
          </a:p>
        </p:txBody>
      </p:sp>
    </p:spTree>
    <p:extLst>
      <p:ext uri="{BB962C8B-B14F-4D97-AF65-F5344CB8AC3E}">
        <p14:creationId xmlns:p14="http://schemas.microsoft.com/office/powerpoint/2010/main" val="1989091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58b4beba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58b4beba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58b4bebab1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FC0AA7A0-5A55-F7BA-CE93-FD6C91F67B97}"/>
            </a:ext>
          </a:extLst>
        </p:cNvPr>
        <p:cNvGrpSpPr/>
        <p:nvPr/>
      </p:nvGrpSpPr>
      <p:grpSpPr>
        <a:xfrm>
          <a:off x="0" y="0"/>
          <a:ext cx="0" cy="0"/>
          <a:chOff x="0" y="0"/>
          <a:chExt cx="0" cy="0"/>
        </a:xfrm>
      </p:grpSpPr>
      <p:sp>
        <p:nvSpPr>
          <p:cNvPr id="727" name="Google Shape;727;g158b4bebab1_0_414:notes">
            <a:extLst>
              <a:ext uri="{FF2B5EF4-FFF2-40B4-BE49-F238E27FC236}">
                <a16:creationId xmlns:a16="http://schemas.microsoft.com/office/drawing/2014/main" id="{270CE283-E79C-3256-91D1-0113B44C8D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a:extLst>
              <a:ext uri="{FF2B5EF4-FFF2-40B4-BE49-F238E27FC236}">
                <a16:creationId xmlns:a16="http://schemas.microsoft.com/office/drawing/2014/main" id="{964A48DC-FD2E-53CD-E333-32C3E90DF7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644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9E4B1EEE-653B-8B7F-D3BB-AC27A72ADAA0}"/>
            </a:ext>
          </a:extLst>
        </p:cNvPr>
        <p:cNvGrpSpPr/>
        <p:nvPr/>
      </p:nvGrpSpPr>
      <p:grpSpPr>
        <a:xfrm>
          <a:off x="0" y="0"/>
          <a:ext cx="0" cy="0"/>
          <a:chOff x="0" y="0"/>
          <a:chExt cx="0" cy="0"/>
        </a:xfrm>
      </p:grpSpPr>
      <p:sp>
        <p:nvSpPr>
          <p:cNvPr id="727" name="Google Shape;727;g158b4bebab1_0_414:notes">
            <a:extLst>
              <a:ext uri="{FF2B5EF4-FFF2-40B4-BE49-F238E27FC236}">
                <a16:creationId xmlns:a16="http://schemas.microsoft.com/office/drawing/2014/main" id="{A928AAC5-4E6B-429E-30A9-FB5021906F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a:extLst>
              <a:ext uri="{FF2B5EF4-FFF2-40B4-BE49-F238E27FC236}">
                <a16:creationId xmlns:a16="http://schemas.microsoft.com/office/drawing/2014/main" id="{3B1FF223-E58D-3696-C98D-E2A1D97D6E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8384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a:extLst>
            <a:ext uri="{FF2B5EF4-FFF2-40B4-BE49-F238E27FC236}">
              <a16:creationId xmlns:a16="http://schemas.microsoft.com/office/drawing/2014/main" id="{43BA91AF-DCC0-121B-B1CF-09AA5E91CF51}"/>
            </a:ext>
          </a:extLst>
        </p:cNvPr>
        <p:cNvGrpSpPr/>
        <p:nvPr/>
      </p:nvGrpSpPr>
      <p:grpSpPr>
        <a:xfrm>
          <a:off x="0" y="0"/>
          <a:ext cx="0" cy="0"/>
          <a:chOff x="0" y="0"/>
          <a:chExt cx="0" cy="0"/>
        </a:xfrm>
      </p:grpSpPr>
      <p:sp>
        <p:nvSpPr>
          <p:cNvPr id="727" name="Google Shape;727;g158b4bebab1_0_414:notes">
            <a:extLst>
              <a:ext uri="{FF2B5EF4-FFF2-40B4-BE49-F238E27FC236}">
                <a16:creationId xmlns:a16="http://schemas.microsoft.com/office/drawing/2014/main" id="{0866337B-F108-BABA-2FAB-77CA58AA64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a:extLst>
              <a:ext uri="{FF2B5EF4-FFF2-40B4-BE49-F238E27FC236}">
                <a16:creationId xmlns:a16="http://schemas.microsoft.com/office/drawing/2014/main" id="{0B58D03C-B0C8-AB07-101F-A3C32FC192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8428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24a59d8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224a59d8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24a59d8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224a59d8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24a59d8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224a59d8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8b4beba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58b4beba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58b4bebab1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8b4bebab1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224a59d8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224a59d8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2"/>
        <p:cNvGrpSpPr/>
        <p:nvPr/>
      </p:nvGrpSpPr>
      <p:grpSpPr>
        <a:xfrm>
          <a:off x="0" y="0"/>
          <a:ext cx="0" cy="0"/>
          <a:chOff x="0" y="0"/>
          <a:chExt cx="0" cy="0"/>
        </a:xfrm>
      </p:grpSpPr>
      <p:pic>
        <p:nvPicPr>
          <p:cNvPr id="53" name="Google Shape;53;p13"/>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54" name="Google Shape;54;p13"/>
          <p:cNvSpPr txBox="1">
            <a:spLocks noGrp="1"/>
          </p:cNvSpPr>
          <p:nvPr>
            <p:ph type="title" hasCustomPrompt="1"/>
          </p:nvPr>
        </p:nvSpPr>
        <p:spPr>
          <a:xfrm>
            <a:off x="715100" y="1785888"/>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1"/>
          </p:nvPr>
        </p:nvSpPr>
        <p:spPr>
          <a:xfrm>
            <a:off x="7200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2" hasCustomPrompt="1"/>
          </p:nvPr>
        </p:nvSpPr>
        <p:spPr>
          <a:xfrm>
            <a:off x="3398900" y="1785888"/>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3"/>
          </p:nvPr>
        </p:nvSpPr>
        <p:spPr>
          <a:xfrm>
            <a:off x="34038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4" hasCustomPrompt="1"/>
          </p:nvPr>
        </p:nvSpPr>
        <p:spPr>
          <a:xfrm>
            <a:off x="6087600" y="1785863"/>
            <a:ext cx="1275300" cy="99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5"/>
          </p:nvPr>
        </p:nvSpPr>
        <p:spPr>
          <a:xfrm>
            <a:off x="6092500" y="3146366"/>
            <a:ext cx="23364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subTitle" idx="6"/>
          </p:nvPr>
        </p:nvSpPr>
        <p:spPr>
          <a:xfrm>
            <a:off x="7151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1" name="Google Shape;61;p13"/>
          <p:cNvSpPr txBox="1">
            <a:spLocks noGrp="1"/>
          </p:cNvSpPr>
          <p:nvPr>
            <p:ph type="subTitle" idx="7"/>
          </p:nvPr>
        </p:nvSpPr>
        <p:spPr>
          <a:xfrm>
            <a:off x="34038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 name="Google Shape;62;p13"/>
          <p:cNvSpPr txBox="1">
            <a:spLocks noGrp="1"/>
          </p:cNvSpPr>
          <p:nvPr>
            <p:ph type="subTitle" idx="8"/>
          </p:nvPr>
        </p:nvSpPr>
        <p:spPr>
          <a:xfrm>
            <a:off x="6087600" y="2796838"/>
            <a:ext cx="2336400" cy="44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300">
                <a:latin typeface="Electrolize"/>
                <a:ea typeface="Electrolize"/>
                <a:cs typeface="Electrolize"/>
                <a:sym typeface="Electroliz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 name="Google Shape;63;p13"/>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857485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3859250" y="2380050"/>
            <a:ext cx="4360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859250" y="1062325"/>
            <a:ext cx="4360200" cy="123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8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859250" y="3221850"/>
            <a:ext cx="43602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Arial"/>
                <a:ea typeface="Arial"/>
                <a:cs typeface="Arial"/>
                <a:sym typeface="Aria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25254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a:stretch/>
        </p:blipFill>
        <p:spPr>
          <a:xfrm>
            <a:off x="0" y="0"/>
            <a:ext cx="9143990" cy="5143500"/>
          </a:xfrm>
          <a:prstGeom prst="rect">
            <a:avLst/>
          </a:prstGeom>
          <a:noFill/>
          <a:ln>
            <a:noFill/>
          </a:ln>
        </p:spPr>
      </p:pic>
      <p:sp>
        <p:nvSpPr>
          <p:cNvPr id="41" name="Google Shape;41;p9"/>
          <p:cNvSpPr txBox="1">
            <a:spLocks noGrp="1"/>
          </p:cNvSpPr>
          <p:nvPr>
            <p:ph type="title"/>
          </p:nvPr>
        </p:nvSpPr>
        <p:spPr>
          <a:xfrm>
            <a:off x="858800" y="1594300"/>
            <a:ext cx="3910200" cy="75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sz="3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9"/>
          <p:cNvSpPr txBox="1">
            <a:spLocks noGrp="1"/>
          </p:cNvSpPr>
          <p:nvPr>
            <p:ph type="body" idx="1"/>
          </p:nvPr>
        </p:nvSpPr>
        <p:spPr>
          <a:xfrm>
            <a:off x="858850" y="2312600"/>
            <a:ext cx="3910200" cy="12366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Clr>
                <a:srgbClr val="434343"/>
              </a:buClr>
              <a:buSzPts val="1400"/>
              <a:buChar char="●"/>
              <a:defRPr sz="16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792496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body" idx="1"/>
          </p:nvPr>
        </p:nvSpPr>
        <p:spPr>
          <a:xfrm>
            <a:off x="2215050" y="1531850"/>
            <a:ext cx="4713900" cy="2519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Montserrat"/>
              <a:buChar char="●"/>
              <a:defRPr sz="1400"/>
            </a:lvl1pPr>
            <a:lvl2pPr marL="914400" lvl="1" indent="-317500" rtl="0">
              <a:lnSpc>
                <a:spcPct val="100000"/>
              </a:lnSpc>
              <a:spcBef>
                <a:spcPts val="1600"/>
              </a:spcBef>
              <a:spcAft>
                <a:spcPts val="0"/>
              </a:spcAft>
              <a:buSzPts val="1400"/>
              <a:buFont typeface="Montserrat"/>
              <a:buChar char="○"/>
              <a:defRPr sz="1400"/>
            </a:lvl2pPr>
            <a:lvl3pPr marL="1371600" lvl="2" indent="-317500" rtl="0">
              <a:spcBef>
                <a:spcPts val="1600"/>
              </a:spcBef>
              <a:spcAft>
                <a:spcPts val="0"/>
              </a:spcAft>
              <a:buSzPts val="1400"/>
              <a:buFont typeface="Montserrat"/>
              <a:buChar char="■"/>
              <a:defRPr sz="1400"/>
            </a:lvl3pPr>
            <a:lvl4pPr marL="1828800" lvl="3" indent="-317500" rtl="0">
              <a:spcBef>
                <a:spcPts val="1600"/>
              </a:spcBef>
              <a:spcAft>
                <a:spcPts val="0"/>
              </a:spcAft>
              <a:buSzPts val="1400"/>
              <a:buFont typeface="Montserrat"/>
              <a:buChar char="●"/>
              <a:defRPr sz="1400"/>
            </a:lvl4pPr>
            <a:lvl5pPr marL="2286000" lvl="4" indent="-317500" rtl="0">
              <a:spcBef>
                <a:spcPts val="1600"/>
              </a:spcBef>
              <a:spcAft>
                <a:spcPts val="0"/>
              </a:spcAft>
              <a:buSzPts val="1400"/>
              <a:buFont typeface="Montserrat"/>
              <a:buChar char="○"/>
              <a:defRPr sz="1400"/>
            </a:lvl5pPr>
            <a:lvl6pPr marL="2743200" lvl="5" indent="-317500" rtl="0">
              <a:spcBef>
                <a:spcPts val="1600"/>
              </a:spcBef>
              <a:spcAft>
                <a:spcPts val="0"/>
              </a:spcAft>
              <a:buSzPts val="1400"/>
              <a:buFont typeface="Montserrat"/>
              <a:buChar char="■"/>
              <a:defRPr sz="1400"/>
            </a:lvl6pPr>
            <a:lvl7pPr marL="3200400" lvl="6" indent="-317500" rtl="0">
              <a:spcBef>
                <a:spcPts val="1600"/>
              </a:spcBef>
              <a:spcAft>
                <a:spcPts val="0"/>
              </a:spcAft>
              <a:buSzPts val="1400"/>
              <a:buFont typeface="Montserrat"/>
              <a:buChar char="●"/>
              <a:defRPr sz="1400"/>
            </a:lvl7pPr>
            <a:lvl8pPr marL="3657600" lvl="7" indent="-317500" rtl="0">
              <a:spcBef>
                <a:spcPts val="1600"/>
              </a:spcBef>
              <a:spcAft>
                <a:spcPts val="0"/>
              </a:spcAft>
              <a:buSzPts val="1400"/>
              <a:buFont typeface="Montserrat"/>
              <a:buChar char="○"/>
              <a:defRPr sz="1400"/>
            </a:lvl8pPr>
            <a:lvl9pPr marL="4114800" lvl="8" indent="-317500" rtl="0">
              <a:spcBef>
                <a:spcPts val="1600"/>
              </a:spcBef>
              <a:spcAft>
                <a:spcPts val="1600"/>
              </a:spcAft>
              <a:buSzPts val="1400"/>
              <a:buFont typeface="Montserrat"/>
              <a:buChar char="■"/>
              <a:defRPr sz="1400"/>
            </a:lvl9pPr>
          </a:lstStyle>
          <a:p>
            <a:endParaRPr/>
          </a:p>
        </p:txBody>
      </p:sp>
      <p:sp>
        <p:nvSpPr>
          <p:cNvPr id="35" name="Google Shape;35;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98692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411050" y="922025"/>
            <a:ext cx="4098900" cy="2663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600">
                <a:solidFill>
                  <a:schemeClr val="lt1"/>
                </a:solidFill>
                <a:latin typeface="Electrolize"/>
                <a:ea typeface="Electrolize"/>
                <a:cs typeface="Electrolize"/>
                <a:sym typeface="Electroliz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411050" y="3585725"/>
            <a:ext cx="40989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Cairo"/>
                <a:ea typeface="Cairo"/>
                <a:cs typeface="Cairo"/>
                <a:sym typeface="Cai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203705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a:stretch/>
        </p:blipFill>
        <p:spPr>
          <a:xfrm>
            <a:off x="0" y="0"/>
            <a:ext cx="9143990" cy="5143500"/>
          </a:xfrm>
          <a:prstGeom prst="rect">
            <a:avLst/>
          </a:prstGeom>
          <a:noFill/>
          <a:ln>
            <a:noFill/>
          </a:ln>
        </p:spPr>
      </p:pic>
      <p:sp>
        <p:nvSpPr>
          <p:cNvPr id="41" name="Google Shape;41;p9"/>
          <p:cNvSpPr txBox="1">
            <a:spLocks noGrp="1"/>
          </p:cNvSpPr>
          <p:nvPr>
            <p:ph type="title"/>
          </p:nvPr>
        </p:nvSpPr>
        <p:spPr>
          <a:xfrm>
            <a:off x="858800" y="1594300"/>
            <a:ext cx="3910200" cy="75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sz="39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9"/>
          <p:cNvSpPr txBox="1">
            <a:spLocks noGrp="1"/>
          </p:cNvSpPr>
          <p:nvPr>
            <p:ph type="body" idx="1"/>
          </p:nvPr>
        </p:nvSpPr>
        <p:spPr>
          <a:xfrm>
            <a:off x="858850" y="2312600"/>
            <a:ext cx="3910200" cy="12366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Clr>
                <a:srgbClr val="434343"/>
              </a:buClr>
              <a:buSzPts val="1400"/>
              <a:buChar char="●"/>
              <a:defRPr sz="1600"/>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extLst>
      <p:ext uri="{BB962C8B-B14F-4D97-AF65-F5344CB8AC3E}">
        <p14:creationId xmlns:p14="http://schemas.microsoft.com/office/powerpoint/2010/main" val="1049745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9"/>
        <p:cNvGrpSpPr/>
        <p:nvPr/>
      </p:nvGrpSpPr>
      <p:grpSpPr>
        <a:xfrm>
          <a:off x="0" y="0"/>
          <a:ext cx="0" cy="0"/>
          <a:chOff x="0" y="0"/>
          <a:chExt cx="0" cy="0"/>
        </a:xfrm>
      </p:grpSpPr>
      <p:pic>
        <p:nvPicPr>
          <p:cNvPr id="110" name="Google Shape;110;p25"/>
          <p:cNvPicPr preferRelativeResize="0"/>
          <p:nvPr/>
        </p:nvPicPr>
        <p:blipFill rotWithShape="1">
          <a:blip r:embed="rId2">
            <a:alphaModFix/>
          </a:blip>
          <a:srcRect l="5891" t="6362" r="6833" b="6362"/>
          <a:stretch/>
        </p:blipFill>
        <p:spPr>
          <a:xfrm>
            <a:off x="0" y="0"/>
            <a:ext cx="9144000" cy="5143500"/>
          </a:xfrm>
          <a:prstGeom prst="rect">
            <a:avLst/>
          </a:prstGeom>
          <a:noFill/>
          <a:ln>
            <a:noFill/>
          </a:ln>
        </p:spPr>
      </p:pic>
      <p:sp>
        <p:nvSpPr>
          <p:cNvPr id="111" name="Google Shape;111;p25"/>
          <p:cNvSpPr txBox="1">
            <a:spLocks noGrp="1"/>
          </p:cNvSpPr>
          <p:nvPr>
            <p:ph type="subTitle" idx="1"/>
          </p:nvPr>
        </p:nvSpPr>
        <p:spPr>
          <a:xfrm>
            <a:off x="720000" y="2764950"/>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2" name="Google Shape;112;p25"/>
          <p:cNvSpPr txBox="1">
            <a:spLocks noGrp="1"/>
          </p:cNvSpPr>
          <p:nvPr>
            <p:ph type="subTitle" idx="2"/>
          </p:nvPr>
        </p:nvSpPr>
        <p:spPr>
          <a:xfrm>
            <a:off x="720000" y="30860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5"/>
          <p:cNvSpPr txBox="1">
            <a:spLocks noGrp="1"/>
          </p:cNvSpPr>
          <p:nvPr>
            <p:ph type="subTitle" idx="3"/>
          </p:nvPr>
        </p:nvSpPr>
        <p:spPr>
          <a:xfrm>
            <a:off x="3403800" y="30860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5"/>
          <p:cNvSpPr txBox="1">
            <a:spLocks noGrp="1"/>
          </p:cNvSpPr>
          <p:nvPr>
            <p:ph type="subTitle" idx="4"/>
          </p:nvPr>
        </p:nvSpPr>
        <p:spPr>
          <a:xfrm>
            <a:off x="6087600" y="3086058"/>
            <a:ext cx="2336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5"/>
          <p:cNvSpPr txBox="1">
            <a:spLocks noGrp="1"/>
          </p:cNvSpPr>
          <p:nvPr>
            <p:ph type="subTitle" idx="5"/>
          </p:nvPr>
        </p:nvSpPr>
        <p:spPr>
          <a:xfrm>
            <a:off x="3403800" y="2764950"/>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6" name="Google Shape;116;p25"/>
          <p:cNvSpPr txBox="1">
            <a:spLocks noGrp="1"/>
          </p:cNvSpPr>
          <p:nvPr>
            <p:ph type="subTitle" idx="6"/>
          </p:nvPr>
        </p:nvSpPr>
        <p:spPr>
          <a:xfrm>
            <a:off x="6087600" y="2764950"/>
            <a:ext cx="2336400" cy="412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300">
                <a:solidFill>
                  <a:schemeClr val="dk1"/>
                </a:solidFill>
                <a:latin typeface="Electrolize"/>
                <a:ea typeface="Electrolize"/>
                <a:cs typeface="Electrolize"/>
                <a:sym typeface="Electroliz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 name="Google Shape;117;p2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791633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t="2162" r="2162"/>
          <a:stretch/>
        </p:blipFill>
        <p:spPr>
          <a:xfrm>
            <a:off x="0" y="0"/>
            <a:ext cx="9144000" cy="5143500"/>
          </a:xfrm>
          <a:prstGeom prst="rect">
            <a:avLst/>
          </a:prstGeom>
          <a:noFill/>
          <a:ln>
            <a:noFill/>
          </a:ln>
        </p:spPr>
      </p:pic>
      <p:sp>
        <p:nvSpPr>
          <p:cNvPr id="31" name="Google Shape;31;p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771013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00"/>
        <p:cNvGrpSpPr/>
        <p:nvPr/>
      </p:nvGrpSpPr>
      <p:grpSpPr>
        <a:xfrm>
          <a:off x="0" y="0"/>
          <a:ext cx="0" cy="0"/>
          <a:chOff x="0" y="0"/>
          <a:chExt cx="0" cy="0"/>
        </a:xfrm>
      </p:grpSpPr>
      <p:pic>
        <p:nvPicPr>
          <p:cNvPr id="101" name="Google Shape;101;p23"/>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02" name="Google Shape;102;p23"/>
          <p:cNvSpPr txBox="1">
            <a:spLocks noGrp="1"/>
          </p:cNvSpPr>
          <p:nvPr>
            <p:ph type="subTitle" idx="1"/>
          </p:nvPr>
        </p:nvSpPr>
        <p:spPr>
          <a:xfrm>
            <a:off x="949550" y="2184713"/>
            <a:ext cx="2817300" cy="1173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600"/>
              <a:buFont typeface="Arial"/>
              <a:buNone/>
              <a:defRPr sz="1600">
                <a:solidFill>
                  <a:schemeClr val="dk1"/>
                </a:solidFill>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a:endParaRPr/>
          </a:p>
        </p:txBody>
      </p:sp>
      <p:sp>
        <p:nvSpPr>
          <p:cNvPr id="103" name="Google Shape;103;p2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916805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4411050" y="922025"/>
            <a:ext cx="4098900" cy="2663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600">
                <a:solidFill>
                  <a:schemeClr val="lt1"/>
                </a:solidFill>
                <a:latin typeface="Electrolize"/>
                <a:ea typeface="Electrolize"/>
                <a:cs typeface="Electrolize"/>
                <a:sym typeface="Electroliz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411050" y="3585725"/>
            <a:ext cx="40989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Cairo"/>
                <a:ea typeface="Cairo"/>
                <a:cs typeface="Cairo"/>
                <a:sym typeface="Cai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1297047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0.xml"/><Relationship Id="rId7"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Google Shape;33;p7"/>
          <p:cNvPicPr/>
          <p:nvPr/>
        </p:nvPicPr>
        <p:blipFill>
          <a:blip r:embed="rId8"/>
          <a:stretch/>
        </p:blipFill>
        <p:spPr>
          <a:xfrm>
            <a:off x="0" y="0"/>
            <a:ext cx="9143640" cy="5143320"/>
          </a:xfrm>
          <a:prstGeom prst="rect">
            <a:avLst/>
          </a:prstGeom>
          <a:ln w="0">
            <a:noFill/>
          </a:ln>
        </p:spPr>
      </p:pic>
      <p:sp>
        <p:nvSpPr>
          <p:cNvPr id="4" name="PlaceHolder 1"/>
          <p:cNvSpPr>
            <a:spLocks noGrp="1"/>
          </p:cNvSpPr>
          <p:nvPr>
            <p:ph type="body"/>
          </p:nvPr>
        </p:nvSpPr>
        <p:spPr>
          <a:xfrm>
            <a:off x="2215080" y="1531800"/>
            <a:ext cx="4713480" cy="251928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400" b="0" strike="noStrike" spc="-1">
                <a:solidFill>
                  <a:srgbClr val="000000"/>
                </a:solidFill>
                <a:latin typeface="Arial"/>
              </a:rPr>
              <a:t>Seventh Outline Level</a:t>
            </a:r>
          </a:p>
        </p:txBody>
      </p:sp>
      <p:sp>
        <p:nvSpPr>
          <p:cNvPr id="2" name="PlaceHolder 2"/>
          <p:cNvSpPr>
            <a:spLocks noGrp="1"/>
          </p:cNvSpPr>
          <p:nvPr>
            <p:ph type="title"/>
          </p:nvPr>
        </p:nvSpPr>
        <p:spPr>
          <a:xfrm>
            <a:off x="720000" y="521280"/>
            <a:ext cx="7703640" cy="572400"/>
          </a:xfrm>
          <a:prstGeom prst="rect">
            <a:avLst/>
          </a:prstGeom>
          <a:noFill/>
          <a:ln w="0">
            <a:noFill/>
          </a:ln>
        </p:spPr>
        <p:txBody>
          <a:bodyPr lIns="91440" tIns="91440" rIns="91440" bIns="91440" anchor="t">
            <a:noAutofit/>
          </a:bodyPr>
          <a:lstStyle/>
          <a:p>
            <a:pPr indent="0">
              <a:buNone/>
            </a:pPr>
            <a:r>
              <a:rPr lang="en-US" sz="35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65" r:id="rId4"/>
    <p:sldLayoutId id="2147483666" r:id="rId5"/>
    <p:sldLayoutId id="214748366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Google Shape;110;p25"/>
          <p:cNvPicPr/>
          <p:nvPr/>
        </p:nvPicPr>
        <p:blipFill>
          <a:blip r:embed="rId8"/>
          <a:srcRect l="5890" t="6362" r="6833" b="6362"/>
          <a:stretch/>
        </p:blipFill>
        <p:spPr>
          <a:xfrm>
            <a:off x="0" y="0"/>
            <a:ext cx="9143640" cy="5143320"/>
          </a:xfrm>
          <a:prstGeom prst="rect">
            <a:avLst/>
          </a:prstGeom>
          <a:ln w="0">
            <a:noFill/>
          </a:ln>
        </p:spPr>
      </p:pic>
      <p:sp>
        <p:nvSpPr>
          <p:cNvPr id="4" name="PlaceHolder 1"/>
          <p:cNvSpPr>
            <a:spLocks noGrp="1"/>
          </p:cNvSpPr>
          <p:nvPr>
            <p:ph type="title"/>
          </p:nvPr>
        </p:nvSpPr>
        <p:spPr>
          <a:xfrm>
            <a:off x="720000" y="521280"/>
            <a:ext cx="7703640" cy="572400"/>
          </a:xfrm>
          <a:prstGeom prst="rect">
            <a:avLst/>
          </a:prstGeom>
          <a:noFill/>
          <a:ln w="0">
            <a:noFill/>
          </a:ln>
        </p:spPr>
        <p:txBody>
          <a:bodyPr lIns="91440" tIns="91440" rIns="91440" bIns="91440" anchor="t">
            <a:noAutofit/>
          </a:bodyPr>
          <a:lstStyle/>
          <a:p>
            <a:pPr indent="0">
              <a:buNone/>
            </a:pPr>
            <a:r>
              <a:rPr lang="en-US" sz="3500" b="0" strike="noStrike" spc="-1">
                <a:solidFill>
                  <a:srgbClr val="000000"/>
                </a:solidFill>
                <a:latin typeface="Arial"/>
              </a:rPr>
              <a:t>Click to edit the title text format</a:t>
            </a:r>
          </a:p>
        </p:txBody>
      </p:sp>
      <p:sp>
        <p:nvSpPr>
          <p:cNvPr id="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3" r:id="rId1"/>
    <p:sldLayoutId id="2147483658" r:id="rId2"/>
    <p:sldLayoutId id="2147483659" r:id="rId3"/>
    <p:sldLayoutId id="2147483660" r:id="rId4"/>
    <p:sldLayoutId id="2147483661" r:id="rId5"/>
    <p:sldLayoutId id="214748366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Google Shape;197;p34"/>
          <p:cNvPicPr/>
          <p:nvPr/>
        </p:nvPicPr>
        <p:blipFill>
          <a:blip r:embed="rId3"/>
          <a:srcRect t="7097" r="10720" b="3622"/>
          <a:stretch/>
        </p:blipFill>
        <p:spPr>
          <a:xfrm flipH="1">
            <a:off x="36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oogle Shape;199;p35"/>
          <p:cNvPicPr/>
          <p:nvPr/>
        </p:nvPicPr>
        <p:blipFill>
          <a:blip r:embed="rId3"/>
          <a:stretch/>
        </p:blipFill>
        <p:spPr>
          <a:xfrm flipH="1">
            <a:off x="360" y="0"/>
            <a:ext cx="9143640" cy="5143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belalmohamedd/Text_to_image-generation-project"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1026" name="Picture 2" descr="Revolutionizing Tomorrow: Exploring the Profound Impact of Generative AI  and LLM in Digital Transformation - HBLAB GROUP">
            <a:extLst>
              <a:ext uri="{FF2B5EF4-FFF2-40B4-BE49-F238E27FC236}">
                <a16:creationId xmlns:a16="http://schemas.microsoft.com/office/drawing/2014/main" id="{8071A38C-C5A8-591B-261C-33BAF8090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50" y="1168666"/>
            <a:ext cx="3391858" cy="3097493"/>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2" name="Google Shape;250;p45">
            <a:extLst>
              <a:ext uri="{FF2B5EF4-FFF2-40B4-BE49-F238E27FC236}">
                <a16:creationId xmlns:a16="http://schemas.microsoft.com/office/drawing/2014/main" id="{C18C3A08-E363-A053-E890-6BFE05970253}"/>
              </a:ext>
            </a:extLst>
          </p:cNvPr>
          <p:cNvSpPr txBox="1">
            <a:spLocks/>
          </p:cNvSpPr>
          <p:nvPr/>
        </p:nvSpPr>
        <p:spPr>
          <a:xfrm>
            <a:off x="4025908" y="2580217"/>
            <a:ext cx="4360200" cy="841800"/>
          </a:xfrm>
          <a:prstGeom prst="rect">
            <a:avLst/>
          </a:prstGeom>
          <a:noFill/>
          <a:ln w="0">
            <a:noFill/>
          </a:ln>
        </p:spPr>
        <p:txBody>
          <a:bodyPr spcFirstLastPara="1" wrap="square" lIns="91425" tIns="91425" rIns="91425" bIns="91425" anchor="b" anchorCtr="0">
            <a:noAutofit/>
          </a:bodyPr>
          <a:lstStyle>
            <a:lvl1pPr lvl="0" algn="l" defTabSz="914400" rtl="0" eaLnBrk="1" latinLnBrk="0" hangingPunct="1">
              <a:lnSpc>
                <a:spcPct val="90000"/>
              </a:lnSpc>
              <a:spcBef>
                <a:spcPts val="0"/>
              </a:spcBef>
              <a:spcAft>
                <a:spcPts val="0"/>
              </a:spcAft>
              <a:buSzPts val="5200"/>
              <a:buNone/>
              <a:defRPr sz="3600" kern="1200">
                <a:solidFill>
                  <a:schemeClr val="lt1"/>
                </a:solidFill>
                <a:latin typeface="Electrolize"/>
                <a:ea typeface="Electrolize"/>
                <a:cs typeface="Electrolize"/>
                <a:sym typeface="Electroliz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algn="ctr"/>
            <a:r>
              <a:rPr lang="en-GB" sz="5400" dirty="0"/>
              <a:t>Text-to-image generation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34E19-F255-ECD0-B63C-20075A1A1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EFE3F9-F1E9-C31C-51F6-2DB77BE6A6B5}"/>
              </a:ext>
            </a:extLst>
          </p:cNvPr>
          <p:cNvSpPr>
            <a:spLocks noGrp="1"/>
          </p:cNvSpPr>
          <p:nvPr>
            <p:ph type="title"/>
          </p:nvPr>
        </p:nvSpPr>
        <p:spPr>
          <a:xfrm>
            <a:off x="4173538" y="3015257"/>
            <a:ext cx="4360200" cy="841800"/>
          </a:xfrm>
        </p:spPr>
        <p:txBody>
          <a:bodyPr/>
          <a:lstStyle/>
          <a:p>
            <a:r>
              <a:rPr lang="en-GB" dirty="0"/>
              <a:t>Preprocessing </a:t>
            </a:r>
            <a:endParaRPr lang="en-US" dirty="0"/>
          </a:p>
        </p:txBody>
      </p:sp>
      <p:sp>
        <p:nvSpPr>
          <p:cNvPr id="3" name="Title 2">
            <a:extLst>
              <a:ext uri="{FF2B5EF4-FFF2-40B4-BE49-F238E27FC236}">
                <a16:creationId xmlns:a16="http://schemas.microsoft.com/office/drawing/2014/main" id="{8492F5BE-2715-3BBE-797E-0132B4FD1658}"/>
              </a:ext>
            </a:extLst>
          </p:cNvPr>
          <p:cNvSpPr>
            <a:spLocks noGrp="1"/>
          </p:cNvSpPr>
          <p:nvPr>
            <p:ph type="title" idx="2"/>
          </p:nvPr>
        </p:nvSpPr>
        <p:spPr>
          <a:xfrm>
            <a:off x="3816849" y="1567847"/>
            <a:ext cx="4360200" cy="1234500"/>
          </a:xfrm>
        </p:spPr>
        <p:txBody>
          <a:bodyPr/>
          <a:lstStyle/>
          <a:p>
            <a:r>
              <a:rPr lang="en-US" dirty="0"/>
              <a:t>03</a:t>
            </a:r>
          </a:p>
        </p:txBody>
      </p:sp>
      <p:pic>
        <p:nvPicPr>
          <p:cNvPr id="3074" name="Picture 2" descr="DATA PREPROCESSING TECHNIQUES. Data preprocessing is a Data Mining… | by  Keerthana | AlmaBetter | Medium">
            <a:extLst>
              <a:ext uri="{FF2B5EF4-FFF2-40B4-BE49-F238E27FC236}">
                <a16:creationId xmlns:a16="http://schemas.microsoft.com/office/drawing/2014/main" id="{326A6BB1-D565-4DD6-20B5-0869B8C2E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62" y="1442239"/>
            <a:ext cx="3687848" cy="3265228"/>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310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CDD65A-DFAE-816B-3446-F9A09BC24253}"/>
              </a:ext>
            </a:extLst>
          </p:cNvPr>
          <p:cNvSpPr>
            <a:spLocks noGrp="1"/>
          </p:cNvSpPr>
          <p:nvPr>
            <p:ph type="body" idx="1"/>
          </p:nvPr>
        </p:nvSpPr>
        <p:spPr>
          <a:xfrm>
            <a:off x="720000" y="1562330"/>
            <a:ext cx="4713900" cy="1009420"/>
          </a:xfrm>
        </p:spPr>
        <p:txBody>
          <a:bodyPr/>
          <a:lstStyle/>
          <a:p>
            <a:r>
              <a:rPr lang="en-US" dirty="0"/>
              <a:t>Removed stop words</a:t>
            </a:r>
          </a:p>
          <a:p>
            <a:r>
              <a:rPr lang="en-US" dirty="0"/>
              <a:t>Removed punctuations </a:t>
            </a:r>
          </a:p>
          <a:p>
            <a:r>
              <a:rPr lang="en-US" dirty="0"/>
              <a:t>Word tokenize</a:t>
            </a:r>
          </a:p>
          <a:p>
            <a:r>
              <a:rPr lang="en-US" dirty="0"/>
              <a:t>lemmatization</a:t>
            </a:r>
          </a:p>
        </p:txBody>
      </p:sp>
      <p:sp>
        <p:nvSpPr>
          <p:cNvPr id="3" name="Title 2">
            <a:extLst>
              <a:ext uri="{FF2B5EF4-FFF2-40B4-BE49-F238E27FC236}">
                <a16:creationId xmlns:a16="http://schemas.microsoft.com/office/drawing/2014/main" id="{82DBEB2B-14E8-FBCB-3A7E-A0D0B3117FE5}"/>
              </a:ext>
            </a:extLst>
          </p:cNvPr>
          <p:cNvSpPr>
            <a:spLocks noGrp="1"/>
          </p:cNvSpPr>
          <p:nvPr>
            <p:ph type="title"/>
          </p:nvPr>
        </p:nvSpPr>
        <p:spPr>
          <a:xfrm>
            <a:off x="780960" y="414545"/>
            <a:ext cx="7704000" cy="572700"/>
          </a:xfrm>
        </p:spPr>
        <p:txBody>
          <a:bodyPr/>
          <a:lstStyle/>
          <a:p>
            <a:r>
              <a:rPr lang="en-US" dirty="0"/>
              <a:t>preprocessing</a:t>
            </a:r>
          </a:p>
        </p:txBody>
      </p:sp>
      <p:pic>
        <p:nvPicPr>
          <p:cNvPr id="5" name="Picture 4">
            <a:extLst>
              <a:ext uri="{FF2B5EF4-FFF2-40B4-BE49-F238E27FC236}">
                <a16:creationId xmlns:a16="http://schemas.microsoft.com/office/drawing/2014/main" id="{F016DD30-B082-4F93-72D9-C034DB62A87C}"/>
              </a:ext>
            </a:extLst>
          </p:cNvPr>
          <p:cNvPicPr>
            <a:picLocks noChangeAspect="1"/>
          </p:cNvPicPr>
          <p:nvPr/>
        </p:nvPicPr>
        <p:blipFill>
          <a:blip r:embed="rId2"/>
          <a:stretch>
            <a:fillRect/>
          </a:stretch>
        </p:blipFill>
        <p:spPr>
          <a:xfrm>
            <a:off x="3154379" y="1562330"/>
            <a:ext cx="5524801" cy="891617"/>
          </a:xfrm>
          <a:prstGeom prst="rect">
            <a:avLst/>
          </a:prstGeom>
        </p:spPr>
      </p:pic>
      <p:sp>
        <p:nvSpPr>
          <p:cNvPr id="6" name="TextBox 5">
            <a:extLst>
              <a:ext uri="{FF2B5EF4-FFF2-40B4-BE49-F238E27FC236}">
                <a16:creationId xmlns:a16="http://schemas.microsoft.com/office/drawing/2014/main" id="{76B4775C-A66C-3F1E-D5C8-2678278D9088}"/>
              </a:ext>
            </a:extLst>
          </p:cNvPr>
          <p:cNvSpPr txBox="1"/>
          <p:nvPr/>
        </p:nvSpPr>
        <p:spPr>
          <a:xfrm>
            <a:off x="457200" y="1173480"/>
            <a:ext cx="1325880" cy="312420"/>
          </a:xfrm>
          <a:prstGeom prst="rect">
            <a:avLst/>
          </a:prstGeom>
          <a:noFill/>
        </p:spPr>
        <p:txBody>
          <a:bodyPr wrap="square" rtlCol="0">
            <a:spAutoFit/>
          </a:bodyPr>
          <a:lstStyle/>
          <a:p>
            <a:r>
              <a:rPr lang="en-US" dirty="0"/>
              <a:t>Text:</a:t>
            </a:r>
          </a:p>
        </p:txBody>
      </p:sp>
      <p:sp>
        <p:nvSpPr>
          <p:cNvPr id="7" name="TextBox 6">
            <a:extLst>
              <a:ext uri="{FF2B5EF4-FFF2-40B4-BE49-F238E27FC236}">
                <a16:creationId xmlns:a16="http://schemas.microsoft.com/office/drawing/2014/main" id="{648A1B34-B9F6-BF0B-C880-7ADBAF999704}"/>
              </a:ext>
            </a:extLst>
          </p:cNvPr>
          <p:cNvSpPr txBox="1"/>
          <p:nvPr/>
        </p:nvSpPr>
        <p:spPr>
          <a:xfrm>
            <a:off x="510540" y="2804160"/>
            <a:ext cx="899160" cy="369332"/>
          </a:xfrm>
          <a:prstGeom prst="rect">
            <a:avLst/>
          </a:prstGeom>
          <a:noFill/>
        </p:spPr>
        <p:txBody>
          <a:bodyPr wrap="square" rtlCol="0">
            <a:spAutoFit/>
          </a:bodyPr>
          <a:lstStyle/>
          <a:p>
            <a:r>
              <a:rPr lang="en-US" dirty="0" err="1"/>
              <a:t>Imags</a:t>
            </a:r>
            <a:r>
              <a:rPr lang="en-US" dirty="0"/>
              <a:t>:</a:t>
            </a:r>
          </a:p>
        </p:txBody>
      </p:sp>
      <p:sp>
        <p:nvSpPr>
          <p:cNvPr id="9" name="TextBox 8">
            <a:extLst>
              <a:ext uri="{FF2B5EF4-FFF2-40B4-BE49-F238E27FC236}">
                <a16:creationId xmlns:a16="http://schemas.microsoft.com/office/drawing/2014/main" id="{4D10D29A-67DF-8340-1CF7-16CF62C07123}"/>
              </a:ext>
            </a:extLst>
          </p:cNvPr>
          <p:cNvSpPr txBox="1"/>
          <p:nvPr/>
        </p:nvSpPr>
        <p:spPr>
          <a:xfrm>
            <a:off x="877229" y="3218985"/>
            <a:ext cx="3114908" cy="138499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iro" panose="020B0604020202020204" charset="-78"/>
                <a:cs typeface="Cairo" panose="020B0604020202020204" charset="-78"/>
              </a:rPr>
              <a:t>Resizing images to (256 , 256) </a:t>
            </a:r>
          </a:p>
          <a:p>
            <a:pPr marL="285750" indent="-285750">
              <a:buFont typeface="Arial" panose="020B0604020202020204" pitchFamily="34" charset="0"/>
              <a:buChar char="•"/>
            </a:pPr>
            <a:r>
              <a:rPr lang="en-US" dirty="0">
                <a:latin typeface="Cairo" panose="020B0604020202020204" charset="-78"/>
                <a:cs typeface="Cairo" panose="020B0604020202020204" charset="-78"/>
              </a:rPr>
              <a:t>Convert images to </a:t>
            </a:r>
            <a:r>
              <a:rPr lang="en-US" dirty="0" err="1">
                <a:latin typeface="Cairo" panose="020B0604020202020204" charset="-78"/>
                <a:cs typeface="Cairo" panose="020B0604020202020204" charset="-78"/>
              </a:rPr>
              <a:t>PyTorch</a:t>
            </a:r>
            <a:r>
              <a:rPr lang="en-US" dirty="0">
                <a:latin typeface="Cairo" panose="020B0604020202020204" charset="-78"/>
                <a:cs typeface="Cairo" panose="020B0604020202020204" charset="-78"/>
              </a:rPr>
              <a:t> tensor</a:t>
            </a:r>
          </a:p>
          <a:p>
            <a:pPr marL="285750" indent="-285750">
              <a:buFont typeface="Arial" panose="020B0604020202020204" pitchFamily="34" charset="0"/>
              <a:buChar char="•"/>
            </a:pPr>
            <a:r>
              <a:rPr lang="en-US" dirty="0">
                <a:latin typeface="Cairo" panose="020B0604020202020204" charset="-78"/>
                <a:cs typeface="Cairo" panose="020B0604020202020204" charset="-78"/>
              </a:rPr>
              <a:t>mean and standard deviation normalization</a:t>
            </a:r>
          </a:p>
          <a:p>
            <a:pPr marL="285750" indent="-285750">
              <a:buFont typeface="Arial" panose="020B0604020202020204" pitchFamily="34" charset="0"/>
              <a:buChar char="•"/>
            </a:pPr>
            <a:endParaRPr lang="en-US" dirty="0">
              <a:latin typeface="Cairo" panose="020B0604020202020204" charset="-78"/>
              <a:cs typeface="Cairo" panose="020B0604020202020204" charset="-78"/>
            </a:endParaRPr>
          </a:p>
          <a:p>
            <a:endParaRPr lang="en-US" dirty="0"/>
          </a:p>
        </p:txBody>
      </p:sp>
    </p:spTree>
    <p:extLst>
      <p:ext uri="{BB962C8B-B14F-4D97-AF65-F5344CB8AC3E}">
        <p14:creationId xmlns:p14="http://schemas.microsoft.com/office/powerpoint/2010/main" val="3102708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0D9428-0D72-0572-F74E-0FA60BA981D2}"/>
              </a:ext>
            </a:extLst>
          </p:cNvPr>
          <p:cNvSpPr>
            <a:spLocks noGrp="1"/>
          </p:cNvSpPr>
          <p:nvPr>
            <p:ph type="body" idx="1"/>
          </p:nvPr>
        </p:nvSpPr>
        <p:spPr>
          <a:xfrm>
            <a:off x="828768" y="1546347"/>
            <a:ext cx="4713900" cy="2519700"/>
          </a:xfrm>
        </p:spPr>
        <p:txBody>
          <a:bodyPr/>
          <a:lstStyle/>
          <a:p>
            <a:r>
              <a:rPr lang="en-US" dirty="0"/>
              <a:t>Total images 8091 </a:t>
            </a:r>
            <a:br>
              <a:rPr lang="en-US" dirty="0"/>
            </a:br>
            <a:r>
              <a:rPr lang="en-US" dirty="0"/>
              <a:t>8091 * 5 = 40455</a:t>
            </a:r>
          </a:p>
          <a:p>
            <a:r>
              <a:rPr lang="en-US" dirty="0"/>
              <a:t>The final number of samples =40455 </a:t>
            </a:r>
          </a:p>
        </p:txBody>
      </p:sp>
      <p:sp>
        <p:nvSpPr>
          <p:cNvPr id="3" name="Title 2">
            <a:extLst>
              <a:ext uri="{FF2B5EF4-FFF2-40B4-BE49-F238E27FC236}">
                <a16:creationId xmlns:a16="http://schemas.microsoft.com/office/drawing/2014/main" id="{4C5D67AF-BAF3-9B49-183E-8E9299995404}"/>
              </a:ext>
            </a:extLst>
          </p:cNvPr>
          <p:cNvSpPr>
            <a:spLocks noGrp="1"/>
          </p:cNvSpPr>
          <p:nvPr>
            <p:ph type="title"/>
          </p:nvPr>
        </p:nvSpPr>
        <p:spPr/>
        <p:txBody>
          <a:bodyPr/>
          <a:lstStyle/>
          <a:p>
            <a:r>
              <a:rPr lang="en-US" dirty="0"/>
              <a:t>preprocessing</a:t>
            </a:r>
          </a:p>
        </p:txBody>
      </p:sp>
      <p:pic>
        <p:nvPicPr>
          <p:cNvPr id="9" name="Picture 8">
            <a:extLst>
              <a:ext uri="{FF2B5EF4-FFF2-40B4-BE49-F238E27FC236}">
                <a16:creationId xmlns:a16="http://schemas.microsoft.com/office/drawing/2014/main" id="{910B0301-2F17-01A5-05B5-57A3050D4FCC}"/>
              </a:ext>
            </a:extLst>
          </p:cNvPr>
          <p:cNvPicPr>
            <a:picLocks noChangeAspect="1"/>
          </p:cNvPicPr>
          <p:nvPr/>
        </p:nvPicPr>
        <p:blipFill>
          <a:blip r:embed="rId2"/>
          <a:stretch>
            <a:fillRect/>
          </a:stretch>
        </p:blipFill>
        <p:spPr>
          <a:xfrm>
            <a:off x="4735553" y="460917"/>
            <a:ext cx="4252328" cy="3902927"/>
          </a:xfrm>
          <a:prstGeom prst="rect">
            <a:avLst/>
          </a:prstGeom>
        </p:spPr>
      </p:pic>
    </p:spTree>
    <p:extLst>
      <p:ext uri="{BB962C8B-B14F-4D97-AF65-F5344CB8AC3E}">
        <p14:creationId xmlns:p14="http://schemas.microsoft.com/office/powerpoint/2010/main" val="1968156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6BD76-E9CB-63FC-520B-3770816AD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1CAADC-8CDC-A16F-7A6E-BD510F2A0287}"/>
              </a:ext>
            </a:extLst>
          </p:cNvPr>
          <p:cNvSpPr>
            <a:spLocks noGrp="1"/>
          </p:cNvSpPr>
          <p:nvPr>
            <p:ph type="title"/>
          </p:nvPr>
        </p:nvSpPr>
        <p:spPr>
          <a:xfrm>
            <a:off x="3816849" y="3049124"/>
            <a:ext cx="4360200" cy="841800"/>
          </a:xfrm>
        </p:spPr>
        <p:txBody>
          <a:bodyPr/>
          <a:lstStyle/>
          <a:p>
            <a:r>
              <a:rPr lang="en-US" sz="4400" b="1" strike="noStrike" spc="-1" dirty="0">
                <a:solidFill>
                  <a:schemeClr val="dk1"/>
                </a:solidFill>
                <a:latin typeface="Electrolize"/>
                <a:ea typeface="Electrolize"/>
              </a:rPr>
              <a:t>Model Architecture</a:t>
            </a:r>
            <a:endParaRPr lang="en-US" dirty="0"/>
          </a:p>
        </p:txBody>
      </p:sp>
      <p:sp>
        <p:nvSpPr>
          <p:cNvPr id="3" name="Title 2">
            <a:extLst>
              <a:ext uri="{FF2B5EF4-FFF2-40B4-BE49-F238E27FC236}">
                <a16:creationId xmlns:a16="http://schemas.microsoft.com/office/drawing/2014/main" id="{B45FC28C-61CF-E2A3-1A62-36F0FE8F41FA}"/>
              </a:ext>
            </a:extLst>
          </p:cNvPr>
          <p:cNvSpPr>
            <a:spLocks noGrp="1"/>
          </p:cNvSpPr>
          <p:nvPr>
            <p:ph type="title" idx="2"/>
          </p:nvPr>
        </p:nvSpPr>
        <p:spPr>
          <a:xfrm>
            <a:off x="3816849" y="1567847"/>
            <a:ext cx="4360200" cy="1234500"/>
          </a:xfrm>
        </p:spPr>
        <p:txBody>
          <a:bodyPr/>
          <a:lstStyle/>
          <a:p>
            <a:r>
              <a:rPr lang="en-US" dirty="0"/>
              <a:t>04</a:t>
            </a:r>
          </a:p>
        </p:txBody>
      </p:sp>
      <p:pic>
        <p:nvPicPr>
          <p:cNvPr id="4098" name="Picture 2" descr="How to Build an Effective Generative AI Architecture?">
            <a:extLst>
              <a:ext uri="{FF2B5EF4-FFF2-40B4-BE49-F238E27FC236}">
                <a16:creationId xmlns:a16="http://schemas.microsoft.com/office/drawing/2014/main" id="{A1680E5F-F0C0-A58A-60D7-6BB3F64B8A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19" t="17701" r="22426" b="328"/>
          <a:stretch/>
        </p:blipFill>
        <p:spPr bwMode="auto">
          <a:xfrm>
            <a:off x="609600" y="1007533"/>
            <a:ext cx="3727085" cy="3293534"/>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994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ceHolder 1"/>
          <p:cNvSpPr>
            <a:spLocks noGrp="1"/>
          </p:cNvSpPr>
          <p:nvPr>
            <p:ph type="title"/>
          </p:nvPr>
        </p:nvSpPr>
        <p:spPr>
          <a:xfrm>
            <a:off x="720000" y="521280"/>
            <a:ext cx="7703640" cy="572400"/>
          </a:xfrm>
          <a:prstGeom prst="rect">
            <a:avLst/>
          </a:prstGeom>
          <a:noFill/>
          <a:ln w="0">
            <a:noFill/>
          </a:ln>
        </p:spPr>
        <p:txBody>
          <a:bodyPr lIns="91440" tIns="91440" rIns="91440" bIns="91440" anchor="t">
            <a:noAutofit/>
          </a:bodyPr>
          <a:lstStyle/>
          <a:p>
            <a:pPr indent="0">
              <a:lnSpc>
                <a:spcPct val="100000"/>
              </a:lnSpc>
              <a:buNone/>
            </a:pPr>
            <a:r>
              <a:rPr lang="en-US" sz="3500" b="1" strike="noStrike" spc="-1" dirty="0">
                <a:solidFill>
                  <a:schemeClr val="dk1"/>
                </a:solidFill>
                <a:latin typeface="Electrolize"/>
                <a:ea typeface="Electrolize"/>
              </a:rPr>
              <a:t>Stable Diffusion Model Architecture:</a:t>
            </a:r>
            <a:endParaRPr lang="en-US" sz="3500" b="0" strike="noStrike" spc="-1" dirty="0">
              <a:solidFill>
                <a:srgbClr val="000000"/>
              </a:solidFill>
              <a:latin typeface="Arial"/>
            </a:endParaRPr>
          </a:p>
        </p:txBody>
      </p:sp>
      <p:pic>
        <p:nvPicPr>
          <p:cNvPr id="9" name="Picture 26" descr="Diagram of a diagram of a flowchart&#10;&#10;AI-generated content may be incorrect."/>
          <p:cNvPicPr/>
          <p:nvPr/>
        </p:nvPicPr>
        <p:blipFill>
          <a:blip r:embed="rId2"/>
          <a:stretch/>
        </p:blipFill>
        <p:spPr>
          <a:xfrm>
            <a:off x="1088280" y="1203480"/>
            <a:ext cx="6967080" cy="35161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laceHolder 1"/>
          <p:cNvSpPr>
            <a:spLocks noGrp="1"/>
          </p:cNvSpPr>
          <p:nvPr>
            <p:ph/>
          </p:nvPr>
        </p:nvSpPr>
        <p:spPr>
          <a:xfrm>
            <a:off x="798120" y="1391400"/>
            <a:ext cx="6180840" cy="3230640"/>
          </a:xfrm>
          <a:prstGeom prst="rect">
            <a:avLst/>
          </a:prstGeom>
          <a:noFill/>
          <a:ln w="0">
            <a:noFill/>
          </a:ln>
        </p:spPr>
        <p:txBody>
          <a:bodyPr lIns="91440" tIns="91440" rIns="91440" bIns="91440" anchor="t">
            <a:noAutofit/>
          </a:bodyPr>
          <a:lstStyle/>
          <a:p>
            <a:pPr marL="139680" indent="0">
              <a:lnSpc>
                <a:spcPct val="100000"/>
              </a:lnSpc>
              <a:buNone/>
              <a:tabLst>
                <a:tab pos="0" algn="l"/>
              </a:tabLst>
            </a:pPr>
            <a:r>
              <a:rPr lang="en-US" sz="2800" b="1" strike="noStrike" spc="-1" dirty="0">
                <a:solidFill>
                  <a:schemeClr val="dk1"/>
                </a:solidFill>
                <a:latin typeface="Cairo"/>
                <a:ea typeface="Cairo"/>
              </a:rPr>
              <a:t>1.UNet (Denoising Network)</a:t>
            </a:r>
            <a:endParaRPr lang="en-US" sz="2800" b="0" strike="noStrike" spc="-1" dirty="0">
              <a:solidFill>
                <a:srgbClr val="000000"/>
              </a:solidFill>
              <a:latin typeface="Arial"/>
            </a:endParaRPr>
          </a:p>
          <a:p>
            <a:pPr marL="698400" lvl="1" indent="-216000">
              <a:lnSpc>
                <a:spcPct val="100000"/>
              </a:lnSpc>
              <a:spcBef>
                <a:spcPts val="1599"/>
              </a:spcBef>
              <a:buClr>
                <a:srgbClr val="434343"/>
              </a:buClr>
              <a:buFont typeface="Cairo"/>
              <a:buChar char="●"/>
              <a:tabLst>
                <a:tab pos="0" algn="l"/>
              </a:tabLst>
            </a:pPr>
            <a:r>
              <a:rPr lang="en-US" sz="2000" spc="-1" dirty="0">
                <a:solidFill>
                  <a:schemeClr val="dk1"/>
                </a:solidFill>
                <a:latin typeface="Cairo"/>
              </a:rPr>
              <a:t>Learns how to remove noise from latent images over multiple steps.</a:t>
            </a:r>
          </a:p>
          <a:p>
            <a:pPr marL="698400" lvl="1" indent="-216000">
              <a:lnSpc>
                <a:spcPct val="200000"/>
              </a:lnSpc>
              <a:spcBef>
                <a:spcPts val="1599"/>
              </a:spcBef>
              <a:buClr>
                <a:srgbClr val="434343"/>
              </a:buClr>
              <a:buFont typeface="Cairo"/>
              <a:buChar char="●"/>
              <a:tabLst>
                <a:tab pos="0" algn="l"/>
              </a:tabLst>
            </a:pPr>
            <a:r>
              <a:rPr lang="en-US" sz="2000" spc="-1" dirty="0">
                <a:solidFill>
                  <a:schemeClr val="dk1"/>
                </a:solidFill>
                <a:latin typeface="Cairo"/>
              </a:rPr>
              <a:t>This is the main trainable part for fine-tuning.</a:t>
            </a:r>
          </a:p>
        </p:txBody>
      </p:sp>
      <p:sp>
        <p:nvSpPr>
          <p:cNvPr id="11" name="PlaceHolder 2"/>
          <p:cNvSpPr>
            <a:spLocks noGrp="1"/>
          </p:cNvSpPr>
          <p:nvPr>
            <p:ph type="title"/>
          </p:nvPr>
        </p:nvSpPr>
        <p:spPr>
          <a:xfrm>
            <a:off x="720000" y="521280"/>
            <a:ext cx="7703640" cy="572400"/>
          </a:xfrm>
          <a:prstGeom prst="rect">
            <a:avLst/>
          </a:prstGeom>
          <a:noFill/>
          <a:ln w="0">
            <a:noFill/>
          </a:ln>
        </p:spPr>
        <p:txBody>
          <a:bodyPr lIns="91440" tIns="91440" rIns="91440" bIns="91440" anchor="t">
            <a:noAutofit/>
          </a:bodyPr>
          <a:lstStyle/>
          <a:p>
            <a:pPr indent="0">
              <a:lnSpc>
                <a:spcPct val="100000"/>
              </a:lnSpc>
              <a:buNone/>
            </a:pPr>
            <a:r>
              <a:rPr lang="en-US" sz="3500" b="1" strike="noStrike" spc="-1">
                <a:solidFill>
                  <a:schemeClr val="dk1"/>
                </a:solidFill>
                <a:latin typeface="Electrolize"/>
                <a:ea typeface="Electrolize"/>
              </a:rPr>
              <a:t>Model Architecture</a:t>
            </a:r>
            <a:endParaRPr lang="en-US" sz="35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laceHolder 1"/>
          <p:cNvSpPr>
            <a:spLocks noGrp="1"/>
          </p:cNvSpPr>
          <p:nvPr>
            <p:ph/>
          </p:nvPr>
        </p:nvSpPr>
        <p:spPr>
          <a:xfrm>
            <a:off x="798120" y="1391400"/>
            <a:ext cx="6541200" cy="3230640"/>
          </a:xfrm>
          <a:prstGeom prst="rect">
            <a:avLst/>
          </a:prstGeom>
          <a:noFill/>
          <a:ln w="0">
            <a:noFill/>
          </a:ln>
        </p:spPr>
        <p:txBody>
          <a:bodyPr lIns="91440" tIns="91440" rIns="91440" bIns="91440" anchor="t">
            <a:noAutofit/>
          </a:bodyPr>
          <a:lstStyle/>
          <a:p>
            <a:pPr marL="139680" indent="0">
              <a:lnSpc>
                <a:spcPct val="100000"/>
              </a:lnSpc>
              <a:buNone/>
              <a:tabLst>
                <a:tab pos="0" algn="l"/>
              </a:tabLst>
            </a:pPr>
            <a:r>
              <a:rPr lang="en-US" sz="2800" b="1" strike="noStrike" spc="-1" dirty="0">
                <a:solidFill>
                  <a:schemeClr val="dk1"/>
                </a:solidFill>
                <a:latin typeface="Cairo"/>
                <a:ea typeface="Cairo"/>
              </a:rPr>
              <a:t>2. VAE (Variational Autoencoder)</a:t>
            </a:r>
            <a:endParaRPr lang="en-US" sz="2800" b="0" strike="noStrike" spc="-1" dirty="0">
              <a:solidFill>
                <a:srgbClr val="000000"/>
              </a:solidFill>
              <a:latin typeface="Arial"/>
            </a:endParaRPr>
          </a:p>
          <a:p>
            <a:pPr marL="698400" lvl="1" indent="-216000">
              <a:lnSpc>
                <a:spcPct val="100000"/>
              </a:lnSpc>
              <a:spcBef>
                <a:spcPts val="1599"/>
              </a:spcBef>
              <a:buClr>
                <a:srgbClr val="434343"/>
              </a:buClr>
              <a:buFont typeface="Cairo"/>
              <a:buChar char="●"/>
              <a:tabLst>
                <a:tab pos="0" algn="l"/>
              </a:tabLst>
            </a:pPr>
            <a:r>
              <a:rPr lang="en-US" sz="2000" b="0" strike="noStrike" spc="-1" dirty="0">
                <a:solidFill>
                  <a:schemeClr val="dk1"/>
                </a:solidFill>
                <a:latin typeface="Cairo"/>
                <a:ea typeface="Cairo"/>
              </a:rPr>
              <a:t>Encodes images into latent space and decodes them back to image space. </a:t>
            </a:r>
            <a:endParaRPr lang="en-US" sz="2000" b="0" strike="noStrike" spc="-1" dirty="0">
              <a:solidFill>
                <a:srgbClr val="000000"/>
              </a:solidFill>
              <a:latin typeface="Arial"/>
            </a:endParaRPr>
          </a:p>
          <a:p>
            <a:pPr marL="698400" lvl="1" indent="-216000">
              <a:lnSpc>
                <a:spcPct val="100000"/>
              </a:lnSpc>
              <a:spcBef>
                <a:spcPts val="1599"/>
              </a:spcBef>
              <a:buClr>
                <a:srgbClr val="434343"/>
              </a:buClr>
              <a:buFont typeface="Cairo"/>
              <a:buChar char="●"/>
              <a:tabLst>
                <a:tab pos="0" algn="l"/>
              </a:tabLst>
            </a:pPr>
            <a:r>
              <a:rPr lang="en-US" sz="2000" b="0" strike="noStrike" spc="-1" dirty="0">
                <a:solidFill>
                  <a:schemeClr val="dk1"/>
                </a:solidFill>
                <a:latin typeface="Cairo"/>
                <a:ea typeface="Cairo"/>
              </a:rPr>
              <a:t>Keeps training efficient by working with compressed image representations.</a:t>
            </a:r>
            <a:endParaRPr lang="en-US" sz="2000" b="0" strike="noStrike" spc="-1" dirty="0">
              <a:solidFill>
                <a:srgbClr val="000000"/>
              </a:solidFill>
              <a:latin typeface="Arial"/>
            </a:endParaRPr>
          </a:p>
        </p:txBody>
      </p:sp>
      <p:sp>
        <p:nvSpPr>
          <p:cNvPr id="13" name="PlaceHolder 2"/>
          <p:cNvSpPr>
            <a:spLocks noGrp="1"/>
          </p:cNvSpPr>
          <p:nvPr>
            <p:ph type="title"/>
          </p:nvPr>
        </p:nvSpPr>
        <p:spPr>
          <a:xfrm>
            <a:off x="720000" y="521280"/>
            <a:ext cx="7703640" cy="572400"/>
          </a:xfrm>
          <a:prstGeom prst="rect">
            <a:avLst/>
          </a:prstGeom>
          <a:noFill/>
          <a:ln w="0">
            <a:noFill/>
          </a:ln>
        </p:spPr>
        <p:txBody>
          <a:bodyPr lIns="91440" tIns="91440" rIns="91440" bIns="91440" anchor="t">
            <a:noAutofit/>
          </a:bodyPr>
          <a:lstStyle/>
          <a:p>
            <a:pPr indent="0">
              <a:lnSpc>
                <a:spcPct val="100000"/>
              </a:lnSpc>
              <a:buNone/>
            </a:pPr>
            <a:r>
              <a:rPr lang="en-US" sz="3500" b="1" strike="noStrike" spc="-1">
                <a:solidFill>
                  <a:schemeClr val="dk1"/>
                </a:solidFill>
                <a:latin typeface="Electrolize"/>
                <a:ea typeface="Electrolize"/>
              </a:rPr>
              <a:t>Model Architecture</a:t>
            </a:r>
            <a:endParaRPr lang="en-US" sz="350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laceHolder 1"/>
          <p:cNvSpPr>
            <a:spLocks noGrp="1"/>
          </p:cNvSpPr>
          <p:nvPr>
            <p:ph/>
          </p:nvPr>
        </p:nvSpPr>
        <p:spPr>
          <a:xfrm>
            <a:off x="798120" y="1391400"/>
            <a:ext cx="6541200" cy="3230640"/>
          </a:xfrm>
          <a:prstGeom prst="rect">
            <a:avLst/>
          </a:prstGeom>
          <a:noFill/>
          <a:ln w="0">
            <a:noFill/>
          </a:ln>
        </p:spPr>
        <p:txBody>
          <a:bodyPr lIns="91440" tIns="91440" rIns="91440" bIns="91440" anchor="t">
            <a:noAutofit/>
          </a:bodyPr>
          <a:lstStyle/>
          <a:p>
            <a:pPr marL="139680" indent="0">
              <a:lnSpc>
                <a:spcPct val="100000"/>
              </a:lnSpc>
              <a:buNone/>
              <a:tabLst>
                <a:tab pos="0" algn="l"/>
              </a:tabLst>
            </a:pPr>
            <a:r>
              <a:rPr lang="en-US" sz="2800" b="1" strike="noStrike" spc="-1">
                <a:solidFill>
                  <a:schemeClr val="dk1"/>
                </a:solidFill>
                <a:latin typeface="Cairo"/>
                <a:ea typeface="Cairo"/>
              </a:rPr>
              <a:t>3. CLIP Text Encoder</a:t>
            </a:r>
            <a:endParaRPr lang="en-US" sz="2800" b="0" strike="noStrike" spc="-1">
              <a:solidFill>
                <a:srgbClr val="000000"/>
              </a:solidFill>
              <a:latin typeface="Arial"/>
            </a:endParaRPr>
          </a:p>
          <a:p>
            <a:pPr marL="698400" lvl="1" indent="-216000">
              <a:lnSpc>
                <a:spcPct val="200000"/>
              </a:lnSpc>
              <a:spcBef>
                <a:spcPts val="1599"/>
              </a:spcBef>
              <a:buClr>
                <a:srgbClr val="434343"/>
              </a:buClr>
              <a:buFont typeface="Cairo"/>
              <a:buChar char="●"/>
              <a:tabLst>
                <a:tab pos="0" algn="l"/>
              </a:tabLst>
            </a:pPr>
            <a:r>
              <a:rPr lang="en-US" sz="2000" b="0" strike="noStrike" spc="-1">
                <a:solidFill>
                  <a:schemeClr val="dk1"/>
                </a:solidFill>
                <a:latin typeface="Cairo"/>
                <a:ea typeface="Cairo"/>
              </a:rPr>
              <a:t>Converts input text prompts into embeddings.</a:t>
            </a:r>
            <a:endParaRPr lang="en-US" sz="2000" b="0" strike="noStrike" spc="-1">
              <a:solidFill>
                <a:srgbClr val="000000"/>
              </a:solidFill>
              <a:latin typeface="Arial"/>
            </a:endParaRPr>
          </a:p>
          <a:p>
            <a:pPr marL="698400" lvl="1" indent="-216000">
              <a:lnSpc>
                <a:spcPct val="200000"/>
              </a:lnSpc>
              <a:spcBef>
                <a:spcPts val="1599"/>
              </a:spcBef>
              <a:buClr>
                <a:srgbClr val="434343"/>
              </a:buClr>
              <a:buFont typeface="Cairo"/>
              <a:buChar char="●"/>
              <a:tabLst>
                <a:tab pos="0" algn="l"/>
              </a:tabLst>
            </a:pPr>
            <a:r>
              <a:rPr lang="en-US" sz="2000" b="0" strike="noStrike" spc="-1">
                <a:solidFill>
                  <a:schemeClr val="dk1"/>
                </a:solidFill>
                <a:latin typeface="Cairo"/>
                <a:ea typeface="Cairo"/>
              </a:rPr>
              <a:t>Helps guide the image generation process.</a:t>
            </a:r>
            <a:endParaRPr lang="en-US" sz="2000" b="0" strike="noStrike" spc="-1">
              <a:solidFill>
                <a:srgbClr val="000000"/>
              </a:solidFill>
              <a:latin typeface="Arial"/>
            </a:endParaRPr>
          </a:p>
        </p:txBody>
      </p:sp>
      <p:sp>
        <p:nvSpPr>
          <p:cNvPr id="15" name="PlaceHolder 2"/>
          <p:cNvSpPr>
            <a:spLocks noGrp="1"/>
          </p:cNvSpPr>
          <p:nvPr>
            <p:ph type="title"/>
          </p:nvPr>
        </p:nvSpPr>
        <p:spPr>
          <a:xfrm>
            <a:off x="720000" y="521280"/>
            <a:ext cx="7703640" cy="572400"/>
          </a:xfrm>
          <a:prstGeom prst="rect">
            <a:avLst/>
          </a:prstGeom>
          <a:noFill/>
          <a:ln w="0">
            <a:noFill/>
          </a:ln>
        </p:spPr>
        <p:txBody>
          <a:bodyPr lIns="91440" tIns="91440" rIns="91440" bIns="91440" anchor="t">
            <a:noAutofit/>
          </a:bodyPr>
          <a:lstStyle/>
          <a:p>
            <a:pPr indent="0">
              <a:lnSpc>
                <a:spcPct val="100000"/>
              </a:lnSpc>
              <a:buNone/>
            </a:pPr>
            <a:r>
              <a:rPr lang="en-US" sz="3500" b="1" strike="noStrike" spc="-1">
                <a:solidFill>
                  <a:schemeClr val="dk1"/>
                </a:solidFill>
                <a:latin typeface="Electrolize"/>
                <a:ea typeface="Electrolize"/>
              </a:rPr>
              <a:t>Model Architecture</a:t>
            </a:r>
            <a:endParaRPr lang="en-US" sz="3500" b="0" strike="noStrike" spc="-1">
              <a:solidFill>
                <a:srgbClr val="00000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3"/>
          <p:cNvSpPr txBox="1">
            <a:spLocks noGrp="1"/>
          </p:cNvSpPr>
          <p:nvPr>
            <p:ph type="title"/>
          </p:nvPr>
        </p:nvSpPr>
        <p:spPr>
          <a:xfrm>
            <a:off x="1885099" y="173824"/>
            <a:ext cx="508693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Loading the Model</a:t>
            </a:r>
            <a:endParaRPr dirty="0"/>
          </a:p>
        </p:txBody>
      </p:sp>
      <p:pic>
        <p:nvPicPr>
          <p:cNvPr id="9" name="Picture 8">
            <a:extLst>
              <a:ext uri="{FF2B5EF4-FFF2-40B4-BE49-F238E27FC236}">
                <a16:creationId xmlns:a16="http://schemas.microsoft.com/office/drawing/2014/main" id="{592BA6D9-1182-AC5B-15E6-51D13E9746AE}"/>
              </a:ext>
            </a:extLst>
          </p:cNvPr>
          <p:cNvPicPr>
            <a:picLocks noChangeAspect="1"/>
          </p:cNvPicPr>
          <p:nvPr/>
        </p:nvPicPr>
        <p:blipFill>
          <a:blip r:embed="rId3"/>
          <a:stretch>
            <a:fillRect/>
          </a:stretch>
        </p:blipFill>
        <p:spPr>
          <a:xfrm>
            <a:off x="1427285" y="1228877"/>
            <a:ext cx="6599823" cy="320765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laceHolder 1"/>
          <p:cNvSpPr>
            <a:spLocks noGrp="1"/>
          </p:cNvSpPr>
          <p:nvPr>
            <p:ph/>
          </p:nvPr>
        </p:nvSpPr>
        <p:spPr>
          <a:xfrm>
            <a:off x="1487520" y="1523880"/>
            <a:ext cx="6180840" cy="3230640"/>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800" b="1" strike="noStrike" spc="-1" dirty="0">
                <a:solidFill>
                  <a:schemeClr val="dk1"/>
                </a:solidFill>
                <a:latin typeface="Cairo"/>
                <a:ea typeface="Cairo"/>
              </a:rPr>
              <a:t>What is Stable Diffusion?</a:t>
            </a:r>
            <a:br>
              <a:rPr sz="1800" dirty="0"/>
            </a:br>
            <a:endParaRPr lang="en-US" sz="1800" b="0" strike="noStrike" spc="-1" dirty="0">
              <a:solidFill>
                <a:srgbClr val="000000"/>
              </a:solidFill>
              <a:latin typeface="Arial"/>
            </a:endParaRPr>
          </a:p>
          <a:p>
            <a:pPr marL="241200" indent="-216000">
              <a:lnSpc>
                <a:spcPct val="100000"/>
              </a:lnSpc>
              <a:spcBef>
                <a:spcPts val="1599"/>
              </a:spcBef>
              <a:buClr>
                <a:srgbClr val="434343"/>
              </a:buClr>
              <a:buFont typeface="Cairo"/>
              <a:buChar char="●"/>
              <a:tabLst>
                <a:tab pos="0" algn="l"/>
              </a:tabLst>
            </a:pPr>
            <a:r>
              <a:rPr lang="en-US" sz="1600" spc="-1" dirty="0">
                <a:solidFill>
                  <a:schemeClr val="dk1"/>
                </a:solidFill>
                <a:latin typeface="Cairo"/>
              </a:rPr>
              <a:t>Stable Diffusion is a latent text-to-image diffusion model developed by </a:t>
            </a:r>
            <a:r>
              <a:rPr lang="en-US" sz="1600" b="1" spc="-1" dirty="0" err="1">
                <a:solidFill>
                  <a:schemeClr val="dk1"/>
                </a:solidFill>
                <a:latin typeface="Cairo"/>
              </a:rPr>
              <a:t>CompVis</a:t>
            </a:r>
            <a:r>
              <a:rPr lang="en-US" sz="1600" spc="-1" dirty="0">
                <a:solidFill>
                  <a:schemeClr val="dk1"/>
                </a:solidFill>
                <a:latin typeface="Cairo"/>
              </a:rPr>
              <a:t>.</a:t>
            </a:r>
          </a:p>
          <a:p>
            <a:pPr marL="241200" indent="-216000">
              <a:lnSpc>
                <a:spcPct val="100000"/>
              </a:lnSpc>
              <a:spcBef>
                <a:spcPts val="1599"/>
              </a:spcBef>
              <a:buClr>
                <a:srgbClr val="434343"/>
              </a:buClr>
              <a:buFont typeface="Cairo"/>
              <a:buChar char="●"/>
              <a:tabLst>
                <a:tab pos="0" algn="l"/>
              </a:tabLst>
            </a:pPr>
            <a:r>
              <a:rPr lang="en-US" sz="1600" spc="-1" dirty="0">
                <a:solidFill>
                  <a:schemeClr val="dk1"/>
                </a:solidFill>
                <a:latin typeface="Cairo"/>
              </a:rPr>
              <a:t>It generates high-quality images from natural language descriptions.</a:t>
            </a:r>
          </a:p>
          <a:p>
            <a:pPr marL="241200" indent="-216000">
              <a:lnSpc>
                <a:spcPct val="100000"/>
              </a:lnSpc>
              <a:spcBef>
                <a:spcPts val="1599"/>
              </a:spcBef>
              <a:buClr>
                <a:srgbClr val="434343"/>
              </a:buClr>
              <a:buFont typeface="Cairo"/>
              <a:buChar char="●"/>
              <a:tabLst>
                <a:tab pos="0" algn="l"/>
              </a:tabLst>
            </a:pPr>
            <a:r>
              <a:rPr lang="en-US" sz="1600" spc="-1" dirty="0">
                <a:solidFill>
                  <a:schemeClr val="dk1"/>
                </a:solidFill>
                <a:latin typeface="Cairo"/>
              </a:rPr>
              <a:t>Works by iteratively denoising random noise in a compressed latent space until a coherent image is formed.</a:t>
            </a:r>
          </a:p>
        </p:txBody>
      </p:sp>
      <p:sp>
        <p:nvSpPr>
          <p:cNvPr id="17" name="PlaceHolder 2"/>
          <p:cNvSpPr>
            <a:spLocks noGrp="1"/>
          </p:cNvSpPr>
          <p:nvPr>
            <p:ph type="title"/>
          </p:nvPr>
        </p:nvSpPr>
        <p:spPr>
          <a:xfrm>
            <a:off x="720000" y="521280"/>
            <a:ext cx="7703640" cy="572400"/>
          </a:xfrm>
          <a:prstGeom prst="rect">
            <a:avLst/>
          </a:prstGeom>
          <a:noFill/>
          <a:ln w="0">
            <a:noFill/>
          </a:ln>
        </p:spPr>
        <p:txBody>
          <a:bodyPr lIns="91440" tIns="91440" rIns="91440" bIns="91440" anchor="t">
            <a:noAutofit/>
          </a:bodyPr>
          <a:lstStyle/>
          <a:p>
            <a:pPr indent="0">
              <a:lnSpc>
                <a:spcPct val="100000"/>
              </a:lnSpc>
              <a:buNone/>
            </a:pPr>
            <a:r>
              <a:rPr lang="en-US" sz="3500" b="1" strike="noStrike" spc="-1">
                <a:solidFill>
                  <a:schemeClr val="dk1"/>
                </a:solidFill>
                <a:latin typeface="Electrolize"/>
                <a:ea typeface="Electrolize"/>
              </a:rPr>
              <a:t>Base Model: Stable Diffusion v1.4</a:t>
            </a:r>
            <a:endParaRPr lang="en-US" sz="35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3" name="Google Shape;233;p43"/>
          <p:cNvSpPr txBox="1">
            <a:spLocks noGrp="1"/>
          </p:cNvSpPr>
          <p:nvPr>
            <p:ph type="subTitle" idx="6"/>
          </p:nvPr>
        </p:nvSpPr>
        <p:spPr>
          <a:xfrm>
            <a:off x="0" y="2187238"/>
            <a:ext cx="3382767" cy="44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Belal Mohamed Ahmed</a:t>
            </a:r>
            <a:endParaRPr dirty="0"/>
          </a:p>
        </p:txBody>
      </p:sp>
      <p:sp>
        <p:nvSpPr>
          <p:cNvPr id="234" name="Google Shape;234;p43"/>
          <p:cNvSpPr txBox="1">
            <a:spLocks noGrp="1"/>
          </p:cNvSpPr>
          <p:nvPr>
            <p:ph type="subTitle" idx="7"/>
          </p:nvPr>
        </p:nvSpPr>
        <p:spPr>
          <a:xfrm>
            <a:off x="6536467" y="2207009"/>
            <a:ext cx="2336400" cy="44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Yousef Hazem </a:t>
            </a:r>
            <a:endParaRPr dirty="0"/>
          </a:p>
        </p:txBody>
      </p:sp>
      <p:sp>
        <p:nvSpPr>
          <p:cNvPr id="235" name="Google Shape;235;p43"/>
          <p:cNvSpPr txBox="1">
            <a:spLocks noGrp="1"/>
          </p:cNvSpPr>
          <p:nvPr>
            <p:ph type="subTitle" idx="8"/>
          </p:nvPr>
        </p:nvSpPr>
        <p:spPr>
          <a:xfrm>
            <a:off x="3791417" y="2207009"/>
            <a:ext cx="2336400" cy="44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Seifeldin</a:t>
            </a:r>
            <a:r>
              <a:rPr lang="en-GB" dirty="0"/>
              <a:t> Khaled </a:t>
            </a:r>
            <a:endParaRPr dirty="0"/>
          </a:p>
        </p:txBody>
      </p:sp>
      <p:sp>
        <p:nvSpPr>
          <p:cNvPr id="239" name="Google Shape;239;p43"/>
          <p:cNvSpPr txBox="1">
            <a:spLocks noGrp="1"/>
          </p:cNvSpPr>
          <p:nvPr>
            <p:ph type="title" idx="9"/>
          </p:nvPr>
        </p:nvSpPr>
        <p:spPr>
          <a:xfrm>
            <a:off x="2574200" y="929882"/>
            <a:ext cx="327626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O</a:t>
            </a:r>
            <a:r>
              <a:rPr lang="en" b="1" dirty="0"/>
              <a:t>ur Team</a:t>
            </a:r>
            <a:endParaRPr dirty="0"/>
          </a:p>
        </p:txBody>
      </p:sp>
      <p:sp>
        <p:nvSpPr>
          <p:cNvPr id="16" name="Google Shape;233;p43">
            <a:extLst>
              <a:ext uri="{FF2B5EF4-FFF2-40B4-BE49-F238E27FC236}">
                <a16:creationId xmlns:a16="http://schemas.microsoft.com/office/drawing/2014/main" id="{DF3968C6-F7D3-C075-44C5-BC3734AA8372}"/>
              </a:ext>
            </a:extLst>
          </p:cNvPr>
          <p:cNvSpPr txBox="1">
            <a:spLocks/>
          </p:cNvSpPr>
          <p:nvPr/>
        </p:nvSpPr>
        <p:spPr>
          <a:xfrm>
            <a:off x="5581683" y="3432951"/>
            <a:ext cx="3382767" cy="449100"/>
          </a:xfrm>
          <a:prstGeom prst="rect">
            <a:avLst/>
          </a:prstGeom>
          <a:noFill/>
          <a:ln w="0">
            <a:noFill/>
          </a:ln>
        </p:spPr>
        <p:txBody>
          <a:bodyPr spcFirstLastPara="1" wrap="square" lIns="91425" tIns="91425" rIns="91425" bIns="91425" anchor="b" anchorCtr="0">
            <a:noAutofit/>
          </a:bodyPr>
          <a:lstStyle>
            <a:lvl1pPr marL="228600" lvl="0" indent="-228600" algn="l" defTabSz="914400" rtl="0" eaLnBrk="1" latinLnBrk="0" hangingPunct="1">
              <a:lnSpc>
                <a:spcPct val="100000"/>
              </a:lnSpc>
              <a:spcBef>
                <a:spcPts val="0"/>
              </a:spcBef>
              <a:spcAft>
                <a:spcPts val="0"/>
              </a:spcAft>
              <a:buClr>
                <a:schemeClr val="dk1"/>
              </a:buClr>
              <a:buSzPts val="2400"/>
              <a:buFont typeface="Bebas Neue"/>
              <a:buNone/>
              <a:defRPr sz="2300" kern="1200">
                <a:solidFill>
                  <a:schemeClr val="tx1"/>
                </a:solidFill>
                <a:latin typeface="Electrolize"/>
                <a:ea typeface="Electrolize"/>
                <a:cs typeface="Electrolize"/>
                <a:sym typeface="Electrolize"/>
              </a:defRPr>
            </a:lvl1pPr>
            <a:lvl2pPr marL="685800" lvl="1"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2pPr>
            <a:lvl3pPr marL="1143000" lvl="2"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3pPr>
            <a:lvl4pPr marL="1600200" lvl="3"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4pPr>
            <a:lvl5pPr marL="2057400" lvl="4"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5pPr>
            <a:lvl6pPr marL="2514600" lvl="5"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6pPr>
            <a:lvl7pPr marL="2971800" lvl="6"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7pPr>
            <a:lvl8pPr marL="3429000" lvl="7"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8pPr>
            <a:lvl9pPr marL="3886200" lvl="8"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9pPr>
          </a:lstStyle>
          <a:p>
            <a:pPr marL="0" indent="0"/>
            <a:r>
              <a:rPr lang="en-GB" dirty="0"/>
              <a:t>Omar Tarek </a:t>
            </a:r>
          </a:p>
        </p:txBody>
      </p:sp>
      <p:sp>
        <p:nvSpPr>
          <p:cNvPr id="17" name="Google Shape;233;p43">
            <a:extLst>
              <a:ext uri="{FF2B5EF4-FFF2-40B4-BE49-F238E27FC236}">
                <a16:creationId xmlns:a16="http://schemas.microsoft.com/office/drawing/2014/main" id="{EB35AA1A-C3CD-2521-04EB-6A4FC7A3C4CB}"/>
              </a:ext>
            </a:extLst>
          </p:cNvPr>
          <p:cNvSpPr txBox="1">
            <a:spLocks/>
          </p:cNvSpPr>
          <p:nvPr/>
        </p:nvSpPr>
        <p:spPr>
          <a:xfrm>
            <a:off x="1998133" y="3432951"/>
            <a:ext cx="3382767" cy="449100"/>
          </a:xfrm>
          <a:prstGeom prst="rect">
            <a:avLst/>
          </a:prstGeom>
          <a:noFill/>
          <a:ln w="0">
            <a:noFill/>
          </a:ln>
        </p:spPr>
        <p:txBody>
          <a:bodyPr spcFirstLastPara="1" wrap="square" lIns="91425" tIns="91425" rIns="91425" bIns="91425" anchor="b" anchorCtr="0">
            <a:noAutofit/>
          </a:bodyPr>
          <a:lstStyle>
            <a:lvl1pPr marL="228600" lvl="0" indent="-228600" algn="l" defTabSz="914400" rtl="0" eaLnBrk="1" latinLnBrk="0" hangingPunct="1">
              <a:lnSpc>
                <a:spcPct val="100000"/>
              </a:lnSpc>
              <a:spcBef>
                <a:spcPts val="0"/>
              </a:spcBef>
              <a:spcAft>
                <a:spcPts val="0"/>
              </a:spcAft>
              <a:buClr>
                <a:schemeClr val="dk1"/>
              </a:buClr>
              <a:buSzPts val="2400"/>
              <a:buFont typeface="Bebas Neue"/>
              <a:buNone/>
              <a:defRPr sz="2300" kern="1200">
                <a:solidFill>
                  <a:schemeClr val="tx1"/>
                </a:solidFill>
                <a:latin typeface="Electrolize"/>
                <a:ea typeface="Electrolize"/>
                <a:cs typeface="Electrolize"/>
                <a:sym typeface="Electrolize"/>
              </a:defRPr>
            </a:lvl1pPr>
            <a:lvl2pPr marL="685800" lvl="1"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2pPr>
            <a:lvl3pPr marL="1143000" lvl="2"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3pPr>
            <a:lvl4pPr marL="1600200" lvl="3"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4pPr>
            <a:lvl5pPr marL="2057400" lvl="4"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5pPr>
            <a:lvl6pPr marL="2514600" lvl="5"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6pPr>
            <a:lvl7pPr marL="2971800" lvl="6"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7pPr>
            <a:lvl8pPr marL="3429000" lvl="7"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8pPr>
            <a:lvl9pPr marL="3886200" lvl="8" indent="-228600" algn="l" defTabSz="914400" rtl="0" eaLnBrk="1" latinLnBrk="0" hangingPunct="1">
              <a:lnSpc>
                <a:spcPct val="100000"/>
              </a:lnSpc>
              <a:spcBef>
                <a:spcPts val="0"/>
              </a:spcBef>
              <a:spcAft>
                <a:spcPts val="0"/>
              </a:spcAft>
              <a:buClr>
                <a:schemeClr val="dk1"/>
              </a:buClr>
              <a:buSzPts val="2400"/>
              <a:buFont typeface="Bebas Neue"/>
              <a:buNone/>
              <a:defRPr sz="2400" kern="1200">
                <a:solidFill>
                  <a:schemeClr val="dk1"/>
                </a:solidFill>
                <a:latin typeface="Bebas Neue"/>
                <a:ea typeface="Bebas Neue"/>
                <a:cs typeface="Bebas Neue"/>
                <a:sym typeface="Bebas Neue"/>
              </a:defRPr>
            </a:lvl9pPr>
          </a:lstStyle>
          <a:p>
            <a:pPr marL="0" indent="0"/>
            <a:r>
              <a:rPr lang="en-GB" dirty="0"/>
              <a:t>Moataz Hassan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laceHolder 1"/>
          <p:cNvSpPr>
            <a:spLocks noGrp="1"/>
          </p:cNvSpPr>
          <p:nvPr>
            <p:ph/>
          </p:nvPr>
        </p:nvSpPr>
        <p:spPr>
          <a:xfrm>
            <a:off x="1481400" y="1094040"/>
            <a:ext cx="6180840" cy="3230640"/>
          </a:xfrm>
          <a:prstGeom prst="rect">
            <a:avLst/>
          </a:prstGeom>
          <a:noFill/>
          <a:ln w="0">
            <a:noFill/>
          </a:ln>
        </p:spPr>
        <p:txBody>
          <a:bodyPr lIns="91440" tIns="91440" rIns="91440" bIns="91440" anchor="t">
            <a:noAutofit/>
          </a:bodyPr>
          <a:lstStyle/>
          <a:p>
            <a:pPr marL="241200" indent="-216000">
              <a:lnSpc>
                <a:spcPct val="150000"/>
              </a:lnSpc>
              <a:spcBef>
                <a:spcPts val="1599"/>
              </a:spcBef>
              <a:buClr>
                <a:srgbClr val="434343"/>
              </a:buClr>
              <a:buFont typeface="Cairo"/>
              <a:buChar char="●"/>
            </a:pPr>
            <a:r>
              <a:rPr lang="en-US" sz="1600" b="0" strike="noStrike" spc="-1">
                <a:solidFill>
                  <a:schemeClr val="dk1"/>
                </a:solidFill>
                <a:latin typeface="Cairo"/>
                <a:ea typeface="Cairo"/>
              </a:rPr>
              <a:t>Model ID: </a:t>
            </a:r>
            <a:r>
              <a:rPr lang="en-US" sz="1600" b="1" u="sng" strike="noStrike" spc="-1">
                <a:solidFill>
                  <a:schemeClr val="dk1"/>
                </a:solidFill>
                <a:uFillTx/>
                <a:latin typeface="Cairo"/>
                <a:ea typeface="Cairo"/>
              </a:rPr>
              <a:t>CompVis/stable-diffusion-v1-4</a:t>
            </a:r>
            <a:endParaRPr lang="en-US" sz="1600" b="0" strike="noStrike" spc="-1">
              <a:solidFill>
                <a:srgbClr val="000000"/>
              </a:solidFill>
              <a:latin typeface="Arial"/>
            </a:endParaRPr>
          </a:p>
          <a:p>
            <a:pPr marL="241200" indent="-216000">
              <a:lnSpc>
                <a:spcPct val="150000"/>
              </a:lnSpc>
              <a:spcBef>
                <a:spcPts val="1599"/>
              </a:spcBef>
              <a:buClr>
                <a:srgbClr val="434343"/>
              </a:buClr>
              <a:buFont typeface="Cairo"/>
              <a:buChar char="●"/>
            </a:pPr>
            <a:r>
              <a:rPr lang="en-US" sz="1600" b="0" strike="noStrike" spc="-1">
                <a:solidFill>
                  <a:schemeClr val="dk1"/>
                </a:solidFill>
                <a:latin typeface="Cairo"/>
                <a:ea typeface="Cairo"/>
              </a:rPr>
              <a:t>Pretrained on large-scale image-text datasets (e.g. LAION-5B).</a:t>
            </a:r>
            <a:endParaRPr lang="en-US" sz="1600" b="0" strike="noStrike" spc="-1">
              <a:solidFill>
                <a:srgbClr val="000000"/>
              </a:solidFill>
              <a:latin typeface="Arial"/>
            </a:endParaRPr>
          </a:p>
          <a:p>
            <a:pPr marL="241200" indent="-216000">
              <a:lnSpc>
                <a:spcPct val="150000"/>
              </a:lnSpc>
              <a:spcBef>
                <a:spcPts val="1599"/>
              </a:spcBef>
              <a:buClr>
                <a:srgbClr val="434343"/>
              </a:buClr>
              <a:buFont typeface="Cairo"/>
              <a:buChar char="●"/>
            </a:pPr>
            <a:r>
              <a:rPr lang="en-US" sz="1600" b="1" strike="noStrike" spc="-1">
                <a:solidFill>
                  <a:schemeClr val="dk1"/>
                </a:solidFill>
                <a:latin typeface="Cairo"/>
                <a:ea typeface="Cairo"/>
              </a:rPr>
              <a:t>Advantages</a:t>
            </a:r>
            <a:r>
              <a:rPr lang="en-US" sz="1600" b="0" strike="noStrike" spc="-1">
                <a:solidFill>
                  <a:schemeClr val="dk1"/>
                </a:solidFill>
                <a:latin typeface="Cairo"/>
                <a:ea typeface="Cairo"/>
              </a:rPr>
              <a:t>:</a:t>
            </a:r>
            <a:endParaRPr lang="en-US" sz="1600" b="0" strike="noStrike" spc="-1">
              <a:solidFill>
                <a:srgbClr val="000000"/>
              </a:solidFill>
              <a:latin typeface="Arial"/>
            </a:endParaRPr>
          </a:p>
          <a:p>
            <a:pPr marL="768240" lvl="1" indent="-285840">
              <a:lnSpc>
                <a:spcPct val="100000"/>
              </a:lnSpc>
              <a:spcBef>
                <a:spcPts val="1599"/>
              </a:spcBef>
              <a:buClr>
                <a:srgbClr val="434343"/>
              </a:buClr>
              <a:buFont typeface="Arial"/>
              <a:buChar char="•"/>
            </a:pPr>
            <a:r>
              <a:rPr lang="en-US" sz="1400" b="0" strike="noStrike" spc="-1">
                <a:solidFill>
                  <a:schemeClr val="dk1"/>
                </a:solidFill>
                <a:latin typeface="Cairo"/>
                <a:ea typeface="Cairo"/>
              </a:rPr>
              <a:t>Open-source and widely supported.</a:t>
            </a:r>
            <a:endParaRPr lang="en-US" sz="1400" b="0" strike="noStrike" spc="-1">
              <a:solidFill>
                <a:srgbClr val="000000"/>
              </a:solidFill>
              <a:latin typeface="Arial"/>
            </a:endParaRPr>
          </a:p>
          <a:p>
            <a:pPr marL="768240" lvl="1" indent="-285840">
              <a:lnSpc>
                <a:spcPct val="100000"/>
              </a:lnSpc>
              <a:spcBef>
                <a:spcPts val="1599"/>
              </a:spcBef>
              <a:buClr>
                <a:srgbClr val="434343"/>
              </a:buClr>
              <a:buFont typeface="Arial"/>
              <a:buChar char="•"/>
            </a:pPr>
            <a:r>
              <a:rPr lang="en-US" sz="1400" b="0" strike="noStrike" spc="-1">
                <a:solidFill>
                  <a:schemeClr val="dk1"/>
                </a:solidFill>
                <a:latin typeface="Cairo"/>
                <a:ea typeface="Cairo"/>
              </a:rPr>
              <a:t>Balanced between image quality and speed.</a:t>
            </a:r>
            <a:endParaRPr lang="en-US" sz="1400" b="0" strike="noStrike" spc="-1">
              <a:solidFill>
                <a:srgbClr val="000000"/>
              </a:solidFill>
              <a:latin typeface="Arial"/>
            </a:endParaRPr>
          </a:p>
          <a:p>
            <a:pPr marL="743040" lvl="1" indent="-285840">
              <a:lnSpc>
                <a:spcPct val="100000"/>
              </a:lnSpc>
              <a:spcBef>
                <a:spcPts val="1599"/>
              </a:spcBef>
              <a:buClr>
                <a:srgbClr val="434343"/>
              </a:buClr>
              <a:buFont typeface="Arial"/>
              <a:buChar char="•"/>
            </a:pPr>
            <a:r>
              <a:rPr lang="en-US" sz="1400" b="0" strike="noStrike" spc="-1">
                <a:solidFill>
                  <a:schemeClr val="dk1"/>
                </a:solidFill>
                <a:latin typeface="Cairo"/>
                <a:ea typeface="Cairo"/>
              </a:rPr>
              <a:t>Works well as a base model for fine-tuning and creative tasks.</a:t>
            </a:r>
            <a:endParaRPr lang="en-US" sz="1400" b="0" strike="noStrike" spc="-1">
              <a:solidFill>
                <a:srgbClr val="000000"/>
              </a:solidFill>
              <a:latin typeface="Arial"/>
            </a:endParaRPr>
          </a:p>
          <a:p>
            <a:pPr indent="0">
              <a:lnSpc>
                <a:spcPct val="100000"/>
              </a:lnSpc>
              <a:spcBef>
                <a:spcPts val="1599"/>
              </a:spcBef>
              <a:buNone/>
            </a:pPr>
            <a:endParaRPr lang="en-US" sz="1600" b="0" strike="noStrike" spc="-1">
              <a:solidFill>
                <a:srgbClr val="000000"/>
              </a:solidFill>
              <a:latin typeface="Arial"/>
            </a:endParaRPr>
          </a:p>
        </p:txBody>
      </p:sp>
      <p:sp>
        <p:nvSpPr>
          <p:cNvPr id="19" name="PlaceHolder 2"/>
          <p:cNvSpPr>
            <a:spLocks noGrp="1"/>
          </p:cNvSpPr>
          <p:nvPr>
            <p:ph type="title"/>
          </p:nvPr>
        </p:nvSpPr>
        <p:spPr>
          <a:xfrm>
            <a:off x="720000" y="521280"/>
            <a:ext cx="7703640" cy="572400"/>
          </a:xfrm>
          <a:prstGeom prst="rect">
            <a:avLst/>
          </a:prstGeom>
          <a:noFill/>
          <a:ln w="0">
            <a:noFill/>
          </a:ln>
        </p:spPr>
        <p:txBody>
          <a:bodyPr lIns="91440" tIns="91440" rIns="91440" bIns="91440" anchor="t">
            <a:noAutofit/>
          </a:bodyPr>
          <a:lstStyle/>
          <a:p>
            <a:pPr indent="0">
              <a:lnSpc>
                <a:spcPct val="100000"/>
              </a:lnSpc>
              <a:buNone/>
            </a:pPr>
            <a:r>
              <a:rPr lang="en-US" sz="3500" b="1" strike="noStrike" spc="-1">
                <a:solidFill>
                  <a:schemeClr val="dk1"/>
                </a:solidFill>
                <a:latin typeface="Electrolize"/>
                <a:ea typeface="Electrolize"/>
              </a:rPr>
              <a:t>Model Version</a:t>
            </a:r>
            <a:endParaRPr lang="en-US" sz="350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laceHolder 1"/>
          <p:cNvSpPr>
            <a:spLocks noGrp="1"/>
          </p:cNvSpPr>
          <p:nvPr>
            <p:ph/>
          </p:nvPr>
        </p:nvSpPr>
        <p:spPr>
          <a:xfrm>
            <a:off x="1481400" y="1262880"/>
            <a:ext cx="6180840" cy="3230640"/>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800" b="1" strike="noStrike" spc="-1" dirty="0">
                <a:solidFill>
                  <a:schemeClr val="dk1"/>
                </a:solidFill>
                <a:latin typeface="Cairo"/>
                <a:ea typeface="Cairo"/>
              </a:rPr>
              <a:t>What is </a:t>
            </a:r>
            <a:r>
              <a:rPr lang="en-US" sz="1800" b="1" strike="noStrike" spc="-1" dirty="0" err="1">
                <a:solidFill>
                  <a:schemeClr val="dk1"/>
                </a:solidFill>
                <a:latin typeface="Cairo"/>
                <a:ea typeface="Cairo"/>
              </a:rPr>
              <a:t>LoRA</a:t>
            </a:r>
            <a:r>
              <a:rPr lang="en-US" sz="1800" b="1" strike="noStrike" spc="-1" dirty="0">
                <a:solidFill>
                  <a:schemeClr val="dk1"/>
                </a:solidFill>
                <a:latin typeface="Cairo"/>
                <a:ea typeface="Cairo"/>
              </a:rPr>
              <a:t>?</a:t>
            </a:r>
            <a:endParaRPr lang="en-US" sz="1800" b="0" strike="noStrike" spc="-1" dirty="0">
              <a:solidFill>
                <a:srgbClr val="000000"/>
              </a:solidFill>
              <a:latin typeface="Arial"/>
            </a:endParaRPr>
          </a:p>
          <a:p>
            <a:pPr marL="241200" indent="-216000">
              <a:lnSpc>
                <a:spcPct val="150000"/>
              </a:lnSpc>
              <a:spcBef>
                <a:spcPts val="1599"/>
              </a:spcBef>
              <a:buClr>
                <a:srgbClr val="434343"/>
              </a:buClr>
              <a:buFont typeface="Cairo"/>
              <a:buChar char="●"/>
              <a:tabLst>
                <a:tab pos="0" algn="l"/>
              </a:tabLst>
            </a:pPr>
            <a:r>
              <a:rPr lang="en-US" sz="1600" b="0" strike="noStrike" spc="-1" dirty="0" err="1">
                <a:solidFill>
                  <a:schemeClr val="dk1"/>
                </a:solidFill>
                <a:latin typeface="Cairo"/>
                <a:ea typeface="Cairo"/>
              </a:rPr>
              <a:t>LoRA</a:t>
            </a:r>
            <a:r>
              <a:rPr lang="en-US" sz="1600" b="0" strike="noStrike" spc="-1" dirty="0">
                <a:solidFill>
                  <a:schemeClr val="dk1"/>
                </a:solidFill>
                <a:latin typeface="Cairo"/>
                <a:ea typeface="Cairo"/>
              </a:rPr>
              <a:t> stands for Low-Rank Adaptation of Large Language Models.</a:t>
            </a:r>
            <a:endParaRPr lang="en-US" sz="1600" b="0" strike="noStrike" spc="-1" dirty="0">
              <a:solidFill>
                <a:srgbClr val="000000"/>
              </a:solidFill>
              <a:latin typeface="Arial"/>
            </a:endParaRPr>
          </a:p>
          <a:p>
            <a:pPr marL="241200" indent="-216000">
              <a:lnSpc>
                <a:spcPct val="100000"/>
              </a:lnSpc>
              <a:spcBef>
                <a:spcPts val="1599"/>
              </a:spcBef>
              <a:buClr>
                <a:srgbClr val="434343"/>
              </a:buClr>
              <a:buFont typeface="Cairo"/>
              <a:buChar char="●"/>
              <a:tabLst>
                <a:tab pos="0" algn="l"/>
              </a:tabLst>
            </a:pPr>
            <a:r>
              <a:rPr lang="en-US" sz="1600" b="0" strike="noStrike" spc="-1" dirty="0">
                <a:solidFill>
                  <a:schemeClr val="dk1"/>
                </a:solidFill>
                <a:latin typeface="Cairo"/>
                <a:ea typeface="Cairo"/>
              </a:rPr>
              <a:t>It’s a lightweight fine-tuning technique that:</a:t>
            </a:r>
            <a:endParaRPr lang="en-US" sz="1600" b="0" strike="noStrike" spc="-1" dirty="0">
              <a:solidFill>
                <a:srgbClr val="000000"/>
              </a:solidFill>
              <a:latin typeface="Arial"/>
            </a:endParaRPr>
          </a:p>
          <a:p>
            <a:pPr marL="825480" lvl="1" indent="-343080">
              <a:lnSpc>
                <a:spcPct val="100000"/>
              </a:lnSpc>
              <a:spcBef>
                <a:spcPts val="1599"/>
              </a:spcBef>
              <a:buClr>
                <a:srgbClr val="434343"/>
              </a:buClr>
              <a:buFont typeface="Arial"/>
              <a:buChar char="•"/>
              <a:tabLst>
                <a:tab pos="0" algn="l"/>
              </a:tabLst>
            </a:pPr>
            <a:r>
              <a:rPr lang="en-US" sz="1600" b="0" strike="noStrike" spc="-1" dirty="0">
                <a:solidFill>
                  <a:schemeClr val="dk1"/>
                </a:solidFill>
                <a:latin typeface="Cairo"/>
                <a:ea typeface="Cairo"/>
              </a:rPr>
              <a:t>Adds a few small trainable layers into the frozen base model.</a:t>
            </a:r>
            <a:endParaRPr lang="en-US" sz="1600" b="0" strike="noStrike" spc="-1" dirty="0">
              <a:solidFill>
                <a:srgbClr val="000000"/>
              </a:solidFill>
              <a:latin typeface="Arial"/>
            </a:endParaRPr>
          </a:p>
          <a:p>
            <a:pPr marL="825480" lvl="1" indent="-343080">
              <a:lnSpc>
                <a:spcPct val="100000"/>
              </a:lnSpc>
              <a:spcBef>
                <a:spcPts val="1599"/>
              </a:spcBef>
              <a:buClr>
                <a:srgbClr val="434343"/>
              </a:buClr>
              <a:buFont typeface="Arial"/>
              <a:buChar char="•"/>
              <a:tabLst>
                <a:tab pos="0" algn="l"/>
              </a:tabLst>
            </a:pPr>
            <a:r>
              <a:rPr lang="en-US" sz="1600" b="0" strike="noStrike" spc="-1" dirty="0">
                <a:solidFill>
                  <a:schemeClr val="dk1"/>
                </a:solidFill>
                <a:latin typeface="Cairo"/>
                <a:ea typeface="Cairo"/>
              </a:rPr>
              <a:t>Significantly reduces the number of parameters we need to train.</a:t>
            </a:r>
            <a:endParaRPr lang="en-US" sz="1600" b="0" strike="noStrike" spc="-1" dirty="0">
              <a:solidFill>
                <a:srgbClr val="000000"/>
              </a:solidFill>
              <a:latin typeface="Arial"/>
            </a:endParaRPr>
          </a:p>
        </p:txBody>
      </p:sp>
      <p:sp>
        <p:nvSpPr>
          <p:cNvPr id="21" name="PlaceHolder 2"/>
          <p:cNvSpPr>
            <a:spLocks noGrp="1"/>
          </p:cNvSpPr>
          <p:nvPr>
            <p:ph type="title"/>
          </p:nvPr>
        </p:nvSpPr>
        <p:spPr>
          <a:xfrm>
            <a:off x="720000" y="521280"/>
            <a:ext cx="7703640" cy="572400"/>
          </a:xfrm>
          <a:prstGeom prst="rect">
            <a:avLst/>
          </a:prstGeom>
          <a:noFill/>
          <a:ln w="0">
            <a:noFill/>
          </a:ln>
        </p:spPr>
        <p:txBody>
          <a:bodyPr lIns="91440" tIns="91440" rIns="91440" bIns="91440" anchor="t">
            <a:noAutofit/>
          </a:bodyPr>
          <a:lstStyle/>
          <a:p>
            <a:pPr indent="0">
              <a:lnSpc>
                <a:spcPct val="100000"/>
              </a:lnSpc>
              <a:buNone/>
            </a:pPr>
            <a:r>
              <a:rPr lang="en-US" sz="2800" b="1" strike="noStrike" spc="-1">
                <a:solidFill>
                  <a:schemeClr val="dk1"/>
                </a:solidFill>
                <a:latin typeface="Electrolize"/>
                <a:ea typeface="Electrolize"/>
              </a:rPr>
              <a:t>Fine-Tuning with LoRA (Low-Rank Adaptation)</a:t>
            </a:r>
            <a:endParaRPr lang="en-US" sz="2800" b="0" strike="noStrike" spc="-1">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laceHolder 1"/>
          <p:cNvSpPr>
            <a:spLocks noGrp="1"/>
          </p:cNvSpPr>
          <p:nvPr>
            <p:ph/>
          </p:nvPr>
        </p:nvSpPr>
        <p:spPr>
          <a:xfrm>
            <a:off x="1481400" y="1219320"/>
            <a:ext cx="6180840" cy="3230640"/>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1800" b="1" strike="noStrike" spc="-1">
                <a:solidFill>
                  <a:schemeClr val="dk1"/>
                </a:solidFill>
                <a:latin typeface="Cairo"/>
                <a:ea typeface="Cairo"/>
              </a:rPr>
              <a:t>LoRA in Our Project?</a:t>
            </a:r>
            <a:endParaRPr lang="en-US" sz="1800" b="0" strike="noStrike" spc="-1">
              <a:solidFill>
                <a:srgbClr val="000000"/>
              </a:solidFill>
              <a:latin typeface="Arial"/>
            </a:endParaRPr>
          </a:p>
          <a:p>
            <a:pPr marL="698400" lvl="1" indent="-216000">
              <a:lnSpc>
                <a:spcPct val="100000"/>
              </a:lnSpc>
              <a:spcBef>
                <a:spcPts val="1599"/>
              </a:spcBef>
              <a:buClr>
                <a:srgbClr val="434343"/>
              </a:buClr>
              <a:buFont typeface="Cairo"/>
              <a:buChar char="●"/>
              <a:tabLst>
                <a:tab pos="0" algn="l"/>
              </a:tabLst>
            </a:pPr>
            <a:r>
              <a:rPr lang="en-US" sz="1600" b="0" strike="noStrike" spc="-1">
                <a:solidFill>
                  <a:schemeClr val="dk1"/>
                </a:solidFill>
                <a:latin typeface="Cairo"/>
                <a:ea typeface="Cairo"/>
              </a:rPr>
              <a:t>We applied LoRA to the UNet of Stable Diffusion.</a:t>
            </a:r>
            <a:endParaRPr lang="en-US" sz="1600" b="0" strike="noStrike" spc="-1">
              <a:solidFill>
                <a:srgbClr val="000000"/>
              </a:solidFill>
              <a:latin typeface="Arial"/>
            </a:endParaRPr>
          </a:p>
          <a:p>
            <a:pPr marL="698400" lvl="1" indent="-216000">
              <a:lnSpc>
                <a:spcPct val="100000"/>
              </a:lnSpc>
              <a:spcBef>
                <a:spcPts val="1599"/>
              </a:spcBef>
              <a:buClr>
                <a:srgbClr val="434343"/>
              </a:buClr>
              <a:buFont typeface="Cairo"/>
              <a:buChar char="●"/>
              <a:tabLst>
                <a:tab pos="0" algn="l"/>
              </a:tabLst>
            </a:pPr>
            <a:r>
              <a:rPr lang="en-US" sz="1600" b="0" strike="noStrike" spc="-1">
                <a:solidFill>
                  <a:schemeClr val="dk1"/>
                </a:solidFill>
                <a:latin typeface="Cairo"/>
                <a:ea typeface="Cairo"/>
              </a:rPr>
              <a:t>The total number of trainable parameters drops from approximately 860 million to around 6.6 million.</a:t>
            </a:r>
            <a:endParaRPr lang="en-US" sz="1600" b="0" strike="noStrike" spc="-1">
              <a:solidFill>
                <a:srgbClr val="000000"/>
              </a:solidFill>
              <a:latin typeface="Arial"/>
            </a:endParaRPr>
          </a:p>
          <a:p>
            <a:pPr marL="698400" lvl="1" indent="-216000">
              <a:lnSpc>
                <a:spcPct val="100000"/>
              </a:lnSpc>
              <a:spcBef>
                <a:spcPts val="1599"/>
              </a:spcBef>
              <a:buClr>
                <a:srgbClr val="434343"/>
              </a:buClr>
              <a:buFont typeface="Cairo"/>
              <a:buChar char="●"/>
              <a:tabLst>
                <a:tab pos="0" algn="l"/>
              </a:tabLst>
            </a:pPr>
            <a:r>
              <a:rPr lang="en-US" sz="1600" b="0" strike="noStrike" spc="-1">
                <a:solidFill>
                  <a:schemeClr val="dk1"/>
                </a:solidFill>
                <a:latin typeface="Cairo"/>
                <a:ea typeface="Cairo"/>
              </a:rPr>
              <a:t>Configuration:</a:t>
            </a:r>
            <a:endParaRPr lang="en-US" sz="1600" b="0" strike="noStrike" spc="-1">
              <a:solidFill>
                <a:srgbClr val="000000"/>
              </a:solidFill>
              <a:latin typeface="Arial"/>
            </a:endParaRPr>
          </a:p>
          <a:p>
            <a:pPr marL="1225440" lvl="2" indent="-285840">
              <a:lnSpc>
                <a:spcPct val="100000"/>
              </a:lnSpc>
              <a:spcBef>
                <a:spcPts val="1599"/>
              </a:spcBef>
              <a:buClr>
                <a:srgbClr val="434343"/>
              </a:buClr>
              <a:buFont typeface="Arial"/>
              <a:buChar char="•"/>
              <a:tabLst>
                <a:tab pos="0" algn="l"/>
              </a:tabLst>
            </a:pPr>
            <a:r>
              <a:rPr lang="en-US" sz="1600" b="0" strike="noStrike" spc="-1">
                <a:solidFill>
                  <a:schemeClr val="dk1"/>
                </a:solidFill>
                <a:latin typeface="Cairo"/>
                <a:ea typeface="Cairo"/>
              </a:rPr>
              <a:t>r = 16: Rank of the decomposition</a:t>
            </a:r>
            <a:endParaRPr lang="en-US" sz="1600" b="0" strike="noStrike" spc="-1">
              <a:solidFill>
                <a:srgbClr val="000000"/>
              </a:solidFill>
              <a:latin typeface="Arial"/>
            </a:endParaRPr>
          </a:p>
          <a:p>
            <a:pPr marL="1225440" lvl="2" indent="-285840">
              <a:lnSpc>
                <a:spcPct val="100000"/>
              </a:lnSpc>
              <a:spcBef>
                <a:spcPts val="1599"/>
              </a:spcBef>
              <a:buClr>
                <a:srgbClr val="434343"/>
              </a:buClr>
              <a:buFont typeface="Arial"/>
              <a:buChar char="•"/>
              <a:tabLst>
                <a:tab pos="0" algn="l"/>
              </a:tabLst>
            </a:pPr>
            <a:r>
              <a:rPr lang="en-US" sz="1600" b="0" strike="noStrike" spc="-1">
                <a:solidFill>
                  <a:schemeClr val="dk1"/>
                </a:solidFill>
                <a:latin typeface="Cairo"/>
                <a:ea typeface="Cairo"/>
              </a:rPr>
              <a:t>Alpha = 32: Scaling factor</a:t>
            </a:r>
            <a:endParaRPr lang="en-US" sz="1600" b="0" strike="noStrike" spc="-1">
              <a:solidFill>
                <a:srgbClr val="000000"/>
              </a:solidFill>
              <a:latin typeface="Arial"/>
            </a:endParaRPr>
          </a:p>
          <a:p>
            <a:pPr marL="1225440" lvl="2" indent="-285840">
              <a:lnSpc>
                <a:spcPct val="100000"/>
              </a:lnSpc>
              <a:spcBef>
                <a:spcPts val="1599"/>
              </a:spcBef>
              <a:buClr>
                <a:srgbClr val="434343"/>
              </a:buClr>
              <a:buFont typeface="Arial"/>
              <a:buChar char="•"/>
              <a:tabLst>
                <a:tab pos="0" algn="l"/>
              </a:tabLst>
            </a:pPr>
            <a:r>
              <a:rPr lang="en-US" sz="1600" b="0" strike="noStrike" spc="-1">
                <a:solidFill>
                  <a:schemeClr val="dk1"/>
                </a:solidFill>
                <a:latin typeface="Cairo"/>
                <a:ea typeface="Cairo"/>
              </a:rPr>
              <a:t>bias = "none“: Only LoRA weights are trained, base model remains frozen</a:t>
            </a:r>
            <a:endParaRPr lang="en-US" sz="1600" b="0" strike="noStrike" spc="-1">
              <a:solidFill>
                <a:srgbClr val="000000"/>
              </a:solidFill>
              <a:latin typeface="Arial"/>
            </a:endParaRPr>
          </a:p>
          <a:p>
            <a:pPr indent="0">
              <a:lnSpc>
                <a:spcPct val="150000"/>
              </a:lnSpc>
              <a:spcBef>
                <a:spcPts val="1599"/>
              </a:spcBef>
              <a:buNone/>
              <a:tabLst>
                <a:tab pos="0" algn="l"/>
              </a:tabLst>
            </a:pPr>
            <a:endParaRPr lang="en-US" sz="1600" b="0" strike="noStrike" spc="-1">
              <a:solidFill>
                <a:srgbClr val="000000"/>
              </a:solidFill>
              <a:latin typeface="Arial"/>
            </a:endParaRPr>
          </a:p>
          <a:p>
            <a:pPr indent="0">
              <a:lnSpc>
                <a:spcPct val="150000"/>
              </a:lnSpc>
              <a:spcBef>
                <a:spcPts val="1599"/>
              </a:spcBef>
              <a:buNone/>
              <a:tabLst>
                <a:tab pos="0" algn="l"/>
              </a:tabLst>
            </a:pPr>
            <a:endParaRPr lang="en-US" sz="1600" b="0" strike="noStrike" spc="-1">
              <a:solidFill>
                <a:srgbClr val="000000"/>
              </a:solidFill>
              <a:latin typeface="Arial"/>
            </a:endParaRPr>
          </a:p>
        </p:txBody>
      </p:sp>
      <p:sp>
        <p:nvSpPr>
          <p:cNvPr id="23" name="PlaceHolder 2"/>
          <p:cNvSpPr>
            <a:spLocks noGrp="1"/>
          </p:cNvSpPr>
          <p:nvPr>
            <p:ph type="title"/>
          </p:nvPr>
        </p:nvSpPr>
        <p:spPr>
          <a:xfrm>
            <a:off x="720000" y="521280"/>
            <a:ext cx="7703640" cy="572400"/>
          </a:xfrm>
          <a:prstGeom prst="rect">
            <a:avLst/>
          </a:prstGeom>
          <a:noFill/>
          <a:ln w="0">
            <a:noFill/>
          </a:ln>
        </p:spPr>
        <p:txBody>
          <a:bodyPr lIns="91440" tIns="91440" rIns="91440" bIns="91440" anchor="t">
            <a:noAutofit/>
          </a:bodyPr>
          <a:lstStyle/>
          <a:p>
            <a:pPr indent="0">
              <a:lnSpc>
                <a:spcPct val="100000"/>
              </a:lnSpc>
              <a:buNone/>
            </a:pPr>
            <a:r>
              <a:rPr lang="en-US" sz="2800" b="1" strike="noStrike" spc="-1">
                <a:solidFill>
                  <a:schemeClr val="dk1"/>
                </a:solidFill>
                <a:latin typeface="Electrolize"/>
                <a:ea typeface="Electrolize"/>
              </a:rPr>
              <a:t>Fine-Tuning with LoRA (Low-Rank Adaptation)</a:t>
            </a:r>
            <a:endParaRPr lang="en-US" sz="2800" b="0" strike="noStrike" spc="-1">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5998D-8208-7924-29C1-10875C64A4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18A14-916F-D266-CAAD-ED22F2DF059D}"/>
              </a:ext>
            </a:extLst>
          </p:cNvPr>
          <p:cNvSpPr>
            <a:spLocks noGrp="1"/>
          </p:cNvSpPr>
          <p:nvPr>
            <p:ph type="title"/>
          </p:nvPr>
        </p:nvSpPr>
        <p:spPr>
          <a:xfrm>
            <a:off x="3816849" y="3049124"/>
            <a:ext cx="4360200" cy="841800"/>
          </a:xfrm>
        </p:spPr>
        <p:txBody>
          <a:bodyPr/>
          <a:lstStyle/>
          <a:p>
            <a:r>
              <a:rPr lang="en-US" sz="4400" b="1" strike="noStrike" spc="-1" dirty="0">
                <a:solidFill>
                  <a:schemeClr val="dk1"/>
                </a:solidFill>
                <a:latin typeface="Electrolize"/>
                <a:ea typeface="Electrolize"/>
              </a:rPr>
              <a:t>Model </a:t>
            </a:r>
            <a:r>
              <a:rPr lang="en-GB" sz="4400" b="1" strike="noStrike" spc="-1" dirty="0">
                <a:solidFill>
                  <a:schemeClr val="dk1"/>
                </a:solidFill>
                <a:latin typeface="Electrolize"/>
                <a:ea typeface="Electrolize"/>
              </a:rPr>
              <a:t>Training </a:t>
            </a:r>
            <a:endParaRPr lang="en-US" dirty="0"/>
          </a:p>
        </p:txBody>
      </p:sp>
      <p:sp>
        <p:nvSpPr>
          <p:cNvPr id="3" name="Title 2">
            <a:extLst>
              <a:ext uri="{FF2B5EF4-FFF2-40B4-BE49-F238E27FC236}">
                <a16:creationId xmlns:a16="http://schemas.microsoft.com/office/drawing/2014/main" id="{BE116287-ADC7-2519-E8D7-0032B4963142}"/>
              </a:ext>
            </a:extLst>
          </p:cNvPr>
          <p:cNvSpPr>
            <a:spLocks noGrp="1"/>
          </p:cNvSpPr>
          <p:nvPr>
            <p:ph type="title" idx="2"/>
          </p:nvPr>
        </p:nvSpPr>
        <p:spPr>
          <a:xfrm>
            <a:off x="3816849" y="1567847"/>
            <a:ext cx="4360200" cy="1234500"/>
          </a:xfrm>
        </p:spPr>
        <p:txBody>
          <a:bodyPr/>
          <a:lstStyle/>
          <a:p>
            <a:r>
              <a:rPr lang="en-US" dirty="0"/>
              <a:t>05</a:t>
            </a:r>
          </a:p>
        </p:txBody>
      </p:sp>
      <p:pic>
        <p:nvPicPr>
          <p:cNvPr id="5124" name="Picture 4" descr="20 Mistakes To Avoid When Developing Machine Learning Models">
            <a:extLst>
              <a:ext uri="{FF2B5EF4-FFF2-40B4-BE49-F238E27FC236}">
                <a16:creationId xmlns:a16="http://schemas.microsoft.com/office/drawing/2014/main" id="{9F99A654-B3EC-31ED-4973-AD4A81833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6" y="1295216"/>
            <a:ext cx="3343276" cy="3014261"/>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520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07960" y="523800"/>
            <a:ext cx="7454880" cy="735120"/>
          </a:xfrm>
          <a:prstGeom prst="rect">
            <a:avLst/>
          </a:prstGeom>
          <a:noFill/>
          <a:ln w="0">
            <a:noFill/>
          </a:ln>
        </p:spPr>
        <p:txBody>
          <a:bodyPr lIns="90000" tIns="45000" rIns="90000" bIns="45000" anchor="t">
            <a:noAutofit/>
          </a:bodyPr>
          <a:lstStyle/>
          <a:p>
            <a:r>
              <a:rPr lang="en-US" b="1" strike="noStrike" spc="-1" dirty="0">
                <a:solidFill>
                  <a:srgbClr val="000000"/>
                </a:solidFill>
                <a:latin typeface="Arial"/>
              </a:rPr>
              <a:t>Training Workflow for AI Models: Checkpoints and Disk Space Management</a:t>
            </a:r>
          </a:p>
          <a:p>
            <a:endParaRPr lang="en-US" sz="1000" b="0" strike="noStrike" spc="-1" dirty="0">
              <a:solidFill>
                <a:srgbClr val="000000"/>
              </a:solidFill>
              <a:latin typeface="Arial"/>
            </a:endParaRPr>
          </a:p>
        </p:txBody>
      </p:sp>
      <p:sp>
        <p:nvSpPr>
          <p:cNvPr id="25" name="TextBox 24"/>
          <p:cNvSpPr txBox="1"/>
          <p:nvPr/>
        </p:nvSpPr>
        <p:spPr>
          <a:xfrm>
            <a:off x="748146" y="1096119"/>
            <a:ext cx="7214694" cy="1969199"/>
          </a:xfrm>
          <a:prstGeom prst="rect">
            <a:avLst/>
          </a:prstGeom>
          <a:noFill/>
          <a:ln w="0">
            <a:noFill/>
          </a:ln>
        </p:spPr>
        <p:txBody>
          <a:bodyPr lIns="90000" tIns="45000" rIns="90000" bIns="45000" anchor="t">
            <a:noAutofit/>
          </a:bodyPr>
          <a:lstStyle/>
          <a:p>
            <a:r>
              <a:rPr lang="en-US" sz="1600" b="1" strike="noStrike" spc="-1" dirty="0">
                <a:solidFill>
                  <a:srgbClr val="000000"/>
                </a:solidFill>
                <a:latin typeface="Arial"/>
              </a:rPr>
              <a:t>1. Training Setup</a:t>
            </a:r>
          </a:p>
          <a:p>
            <a:r>
              <a:rPr lang="en-US" sz="1600" b="0" strike="noStrike" spc="-1" dirty="0">
                <a:solidFill>
                  <a:srgbClr val="000000"/>
                </a:solidFill>
                <a:latin typeface="Arial"/>
              </a:rPr>
              <a:t>Define the number of epochs and logging frequency (batches between each loss log).</a:t>
            </a:r>
          </a:p>
          <a:p>
            <a:r>
              <a:rPr lang="en-US" sz="1600" b="0" strike="noStrike" spc="-1" dirty="0">
                <a:solidFill>
                  <a:srgbClr val="000000"/>
                </a:solidFill>
                <a:latin typeface="Arial"/>
              </a:rPr>
              <a:t>Create a dedicated directory for saving model checkpoints.</a:t>
            </a:r>
          </a:p>
          <a:p>
            <a:r>
              <a:rPr lang="en-US" sz="1600" b="1" strike="noStrike" spc="-1" dirty="0">
                <a:solidFill>
                  <a:srgbClr val="000000"/>
                </a:solidFill>
                <a:latin typeface="Arial"/>
              </a:rPr>
              <a:t>2. Disk Space Verification</a:t>
            </a:r>
          </a:p>
          <a:p>
            <a:r>
              <a:rPr lang="en-US" sz="1600" b="0" strike="noStrike" spc="-1" dirty="0">
                <a:solidFill>
                  <a:srgbClr val="000000"/>
                </a:solidFill>
                <a:latin typeface="Arial"/>
              </a:rPr>
              <a:t>Implement a function to check available disk space before saving checkpoints.</a:t>
            </a:r>
          </a:p>
          <a:p>
            <a:r>
              <a:rPr lang="en-US" sz="1600" b="0" strike="noStrike" spc="-1" dirty="0">
                <a:solidFill>
                  <a:srgbClr val="000000"/>
                </a:solidFill>
                <a:latin typeface="Arial"/>
              </a:rPr>
              <a:t>Issue a warning and skip saving if free space is less than 1 GB.</a:t>
            </a:r>
          </a:p>
          <a:p>
            <a:endParaRPr lang="en-US" sz="1600" spc="-1" dirty="0">
              <a:solidFill>
                <a:srgbClr val="000000"/>
              </a:solidFill>
            </a:endParaRPr>
          </a:p>
          <a:p>
            <a:endParaRPr lang="en-US" sz="1000" spc="-1" dirty="0">
              <a:solidFill>
                <a:srgbClr val="000000"/>
              </a:solidFill>
            </a:endParaRPr>
          </a:p>
          <a:p>
            <a:endParaRPr lang="en-US" sz="1000" b="0" strike="noStrike" spc="-1" dirty="0">
              <a:solidFill>
                <a:srgbClr val="000000"/>
              </a:solidFill>
              <a:latin typeface="Arial"/>
            </a:endParaRPr>
          </a:p>
          <a:p>
            <a:endParaRPr lang="en-US" sz="1000" b="0" strike="noStrike" spc="-1" dirty="0">
              <a:solidFill>
                <a:srgbClr val="000000"/>
              </a:solid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506" y="2917237"/>
            <a:ext cx="6614157" cy="2087333"/>
          </a:xfrm>
          <a:prstGeom prst="rect">
            <a:avLst/>
          </a:prstGeom>
        </p:spPr>
      </p:pic>
    </p:spTree>
    <p:extLst>
      <p:ext uri="{BB962C8B-B14F-4D97-AF65-F5344CB8AC3E}">
        <p14:creationId xmlns:p14="http://schemas.microsoft.com/office/powerpoint/2010/main" val="716313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3063" y="498764"/>
            <a:ext cx="6993081" cy="1200329"/>
          </a:xfrm>
          <a:prstGeom prst="rect">
            <a:avLst/>
          </a:prstGeom>
        </p:spPr>
        <p:txBody>
          <a:bodyPr wrap="square">
            <a:spAutoFit/>
          </a:bodyPr>
          <a:lstStyle/>
          <a:p>
            <a:r>
              <a:rPr lang="en-US" b="1" spc="-1" dirty="0">
                <a:solidFill>
                  <a:srgbClr val="000000"/>
                </a:solidFill>
              </a:rPr>
              <a:t>3. Main Training Loop</a:t>
            </a:r>
          </a:p>
          <a:p>
            <a:r>
              <a:rPr lang="en-US" spc="-1" dirty="0">
                <a:solidFill>
                  <a:srgbClr val="000000"/>
                </a:solidFill>
              </a:rPr>
              <a:t>Iterate through the specified number of epochs.</a:t>
            </a:r>
          </a:p>
          <a:p>
            <a:r>
              <a:rPr lang="en-US" spc="-1" dirty="0">
                <a:solidFill>
                  <a:srgbClr val="000000"/>
                </a:solidFill>
              </a:rPr>
              <a:t>Set the model to training mode to enable layers like Dropout and </a:t>
            </a:r>
            <a:r>
              <a:rPr lang="en-US" spc="-1" dirty="0" err="1">
                <a:solidFill>
                  <a:srgbClr val="000000"/>
                </a:solidFill>
              </a:rPr>
              <a:t>BatchNorm</a:t>
            </a:r>
            <a:r>
              <a:rPr lang="en-US" spc="-1" dirty="0">
                <a:solidFill>
                  <a:srgbClr val="000000"/>
                </a:solidFill>
              </a:rPr>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45" y="2722417"/>
            <a:ext cx="8432336" cy="1259708"/>
          </a:xfrm>
          <a:prstGeom prst="rect">
            <a:avLst/>
          </a:prstGeom>
        </p:spPr>
      </p:pic>
    </p:spTree>
    <p:extLst>
      <p:ext uri="{BB962C8B-B14F-4D97-AF65-F5344CB8AC3E}">
        <p14:creationId xmlns:p14="http://schemas.microsoft.com/office/powerpoint/2010/main" val="804163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8927" y="322118"/>
            <a:ext cx="6089073" cy="1200329"/>
          </a:xfrm>
          <a:prstGeom prst="rect">
            <a:avLst/>
          </a:prstGeom>
        </p:spPr>
        <p:txBody>
          <a:bodyPr wrap="square">
            <a:spAutoFit/>
          </a:bodyPr>
          <a:lstStyle/>
          <a:p>
            <a:r>
              <a:rPr lang="en-US" b="1" spc="-1" dirty="0">
                <a:solidFill>
                  <a:srgbClr val="000000"/>
                </a:solidFill>
              </a:rPr>
              <a:t>4. Noise Addition and Prediction</a:t>
            </a:r>
          </a:p>
          <a:p>
            <a:r>
              <a:rPr lang="en-US" spc="-1" dirty="0">
                <a:solidFill>
                  <a:srgbClr val="000000"/>
                </a:solidFill>
              </a:rPr>
              <a:t>Generate random noise and add it to the latent representations.</a:t>
            </a:r>
          </a:p>
          <a:p>
            <a:r>
              <a:rPr lang="en-US" spc="-1" dirty="0">
                <a:solidFill>
                  <a:srgbClr val="000000"/>
                </a:solidFill>
              </a:rPr>
              <a:t>Use the U-Net model to predict the added noise.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817" y="1803001"/>
            <a:ext cx="5928834" cy="2914471"/>
          </a:xfrm>
          <a:prstGeom prst="rect">
            <a:avLst/>
          </a:prstGeom>
        </p:spPr>
      </p:pic>
    </p:spTree>
    <p:extLst>
      <p:ext uri="{BB962C8B-B14F-4D97-AF65-F5344CB8AC3E}">
        <p14:creationId xmlns:p14="http://schemas.microsoft.com/office/powerpoint/2010/main" val="1882095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97428" y="623456"/>
            <a:ext cx="8468590" cy="1974272"/>
          </a:xfrm>
          <a:prstGeom prst="rect">
            <a:avLst/>
          </a:prstGeom>
          <a:noFill/>
          <a:ln w="0">
            <a:noFill/>
          </a:ln>
        </p:spPr>
        <p:txBody>
          <a:bodyPr lIns="90000" tIns="45000" rIns="90000" bIns="45000" anchor="t">
            <a:noAutofit/>
          </a:bodyPr>
          <a:lstStyle/>
          <a:p>
            <a:r>
              <a:rPr lang="en-US" sz="1600" b="1" spc="-1" dirty="0">
                <a:solidFill>
                  <a:srgbClr val="000000"/>
                </a:solidFill>
              </a:rPr>
              <a:t>5. Loss Calculation and Weight Update</a:t>
            </a:r>
          </a:p>
          <a:p>
            <a:r>
              <a:rPr lang="en-US" sz="1600" spc="-1" dirty="0">
                <a:solidFill>
                  <a:srgbClr val="000000"/>
                </a:solidFill>
              </a:rPr>
              <a:t>Compute Mean Squared Error (MSE) loss between predicted and actual noise.</a:t>
            </a:r>
          </a:p>
          <a:p>
            <a:r>
              <a:rPr lang="en-US" sz="1600" spc="-1" dirty="0">
                <a:solidFill>
                  <a:srgbClr val="000000"/>
                </a:solidFill>
              </a:rPr>
              <a:t>Perform backpropagation and optimizer updates according to gradient accumulation steps.</a:t>
            </a:r>
          </a:p>
          <a:p>
            <a:endParaRPr lang="en-US" sz="1600" spc="-1" dirty="0">
              <a:solidFill>
                <a:srgbClr val="000000"/>
              </a:solidFill>
            </a:endParaRPr>
          </a:p>
          <a:p>
            <a:r>
              <a:rPr lang="en-US" sz="1600" b="1" spc="-1" dirty="0">
                <a:solidFill>
                  <a:srgbClr val="000000"/>
                </a:solidFill>
              </a:rPr>
              <a:t>6. Progress Tracking and Loss Logging</a:t>
            </a:r>
          </a:p>
          <a:p>
            <a:r>
              <a:rPr lang="en-US" sz="1600" spc="-1" dirty="0">
                <a:solidFill>
                  <a:srgbClr val="000000"/>
                </a:solidFill>
              </a:rPr>
              <a:t>Update the progress bar with current and average loss values.</a:t>
            </a:r>
          </a:p>
          <a:p>
            <a:r>
              <a:rPr lang="en-US" sz="1600" spc="-1" dirty="0">
                <a:solidFill>
                  <a:srgbClr val="000000"/>
                </a:solidFill>
              </a:rPr>
              <a:t>Print the average loss at the end of each epoch.</a:t>
            </a:r>
          </a:p>
          <a:p>
            <a:endParaRPr lang="en-US" sz="1600" b="1" strike="noStrike" spc="-1" dirty="0">
              <a:solidFill>
                <a:srgbClr val="000000"/>
              </a:solid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014" y="2485870"/>
            <a:ext cx="5585113" cy="2379837"/>
          </a:xfrm>
          <a:prstGeom prst="rect">
            <a:avLst/>
          </a:prstGeom>
        </p:spPr>
      </p:pic>
    </p:spTree>
    <p:extLst>
      <p:ext uri="{BB962C8B-B14F-4D97-AF65-F5344CB8AC3E}">
        <p14:creationId xmlns:p14="http://schemas.microsoft.com/office/powerpoint/2010/main" val="4264673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1109" y="592282"/>
            <a:ext cx="7710055" cy="1477328"/>
          </a:xfrm>
          <a:prstGeom prst="rect">
            <a:avLst/>
          </a:prstGeom>
        </p:spPr>
        <p:txBody>
          <a:bodyPr wrap="square">
            <a:spAutoFit/>
          </a:bodyPr>
          <a:lstStyle/>
          <a:p>
            <a:r>
              <a:rPr lang="en-US" dirty="0"/>
              <a:t>7. Checkpoint Saving with Error Handling</a:t>
            </a:r>
          </a:p>
          <a:p>
            <a:r>
              <a:rPr lang="en-US" dirty="0"/>
              <a:t>Check disk space before saving each checkpoint.</a:t>
            </a:r>
          </a:p>
          <a:p>
            <a:r>
              <a:rPr lang="en-US" dirty="0"/>
              <a:t>Save the model state, optimizer state, and loss value in a checkpoint file.</a:t>
            </a:r>
          </a:p>
          <a:p>
            <a:r>
              <a:rPr lang="en-US" dirty="0"/>
              <a:t>Handle save errors (e.g., out of disk space) gracefully and continue training.</a:t>
            </a:r>
            <a:endParaRPr lang="ar-E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172" y="2069610"/>
            <a:ext cx="6296892" cy="2710824"/>
          </a:xfrm>
          <a:prstGeom prst="rect">
            <a:avLst/>
          </a:prstGeom>
        </p:spPr>
      </p:pic>
    </p:spTree>
    <p:extLst>
      <p:ext uri="{BB962C8B-B14F-4D97-AF65-F5344CB8AC3E}">
        <p14:creationId xmlns:p14="http://schemas.microsoft.com/office/powerpoint/2010/main" val="2785952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3455" y="1215735"/>
            <a:ext cx="7408717" cy="2031325"/>
          </a:xfrm>
          <a:prstGeom prst="rect">
            <a:avLst/>
          </a:prstGeom>
        </p:spPr>
        <p:txBody>
          <a:bodyPr wrap="square">
            <a:spAutoFit/>
          </a:bodyPr>
          <a:lstStyle/>
          <a:p>
            <a:pPr>
              <a:buFont typeface="Arial" panose="020B0604020202020204" pitchFamily="34" charset="0"/>
              <a:buChar char="•"/>
            </a:pPr>
            <a:r>
              <a:rPr lang="en-US" dirty="0">
                <a:latin typeface="fkGroteskNeue"/>
              </a:rPr>
              <a:t>Load model with </a:t>
            </a:r>
            <a:r>
              <a:rPr lang="en-US" dirty="0" err="1">
                <a:latin typeface="fkGroteskNeue"/>
              </a:rPr>
              <a:t>LoRA</a:t>
            </a:r>
            <a:r>
              <a:rPr lang="en-US" dirty="0">
                <a:latin typeface="fkGroteskNeue"/>
              </a:rPr>
              <a:t> and prepare components.</a:t>
            </a:r>
          </a:p>
          <a:p>
            <a:pPr>
              <a:buFont typeface="Arial" panose="020B0604020202020204" pitchFamily="34" charset="0"/>
              <a:buChar char="•"/>
            </a:pPr>
            <a:r>
              <a:rPr lang="en-US" dirty="0">
                <a:latin typeface="fkGroteskNeue"/>
              </a:rPr>
              <a:t>Resume training from checkpoint if available.</a:t>
            </a:r>
          </a:p>
          <a:p>
            <a:pPr>
              <a:buFont typeface="Arial" panose="020B0604020202020204" pitchFamily="34" charset="0"/>
              <a:buChar char="•"/>
            </a:pPr>
            <a:r>
              <a:rPr lang="en-US" dirty="0">
                <a:latin typeface="fkGroteskNeue"/>
              </a:rPr>
              <a:t>Check disk space before saving.</a:t>
            </a:r>
          </a:p>
          <a:p>
            <a:pPr>
              <a:buFont typeface="Arial" panose="020B0604020202020204" pitchFamily="34" charset="0"/>
              <a:buChar char="•"/>
            </a:pPr>
            <a:r>
              <a:rPr lang="en-US" dirty="0">
                <a:latin typeface="fkGroteskNeue"/>
              </a:rPr>
              <a:t>Train: encode, add noise, predict, compute loss, </a:t>
            </a:r>
            <a:r>
              <a:rPr lang="en-US" dirty="0" err="1">
                <a:latin typeface="fkGroteskNeue"/>
              </a:rPr>
              <a:t>backpropagate</a:t>
            </a:r>
            <a:r>
              <a:rPr lang="en-US" dirty="0">
                <a:latin typeface="fkGroteskNeue"/>
              </a:rPr>
              <a:t>.</a:t>
            </a:r>
          </a:p>
          <a:p>
            <a:pPr>
              <a:buFont typeface="Arial" panose="020B0604020202020204" pitchFamily="34" charset="0"/>
              <a:buChar char="•"/>
            </a:pPr>
            <a:r>
              <a:rPr lang="en-US" dirty="0">
                <a:latin typeface="fkGroteskNeue"/>
              </a:rPr>
              <a:t>Log loss every 20 batches.</a:t>
            </a:r>
          </a:p>
          <a:p>
            <a:pPr>
              <a:buFont typeface="Arial" panose="020B0604020202020204" pitchFamily="34" charset="0"/>
              <a:buChar char="•"/>
            </a:pPr>
            <a:r>
              <a:rPr lang="en-US" dirty="0">
                <a:latin typeface="fkGroteskNeue"/>
              </a:rPr>
              <a:t>Save checkpoints safely with error handling.</a:t>
            </a:r>
          </a:p>
          <a:p>
            <a:pPr>
              <a:buFont typeface="Arial" panose="020B0604020202020204" pitchFamily="34" charset="0"/>
              <a:buChar char="•"/>
            </a:pPr>
            <a:r>
              <a:rPr lang="en-US" dirty="0">
                <a:latin typeface="fkGroteskNeue"/>
              </a:rPr>
              <a:t>Save final model and tokenizer.</a:t>
            </a:r>
            <a:endParaRPr lang="en-US" b="0" i="0" dirty="0">
              <a:effectLst/>
              <a:latin typeface="fkGroteskNeue"/>
            </a:endParaRPr>
          </a:p>
        </p:txBody>
      </p:sp>
      <p:sp>
        <p:nvSpPr>
          <p:cNvPr id="4" name="Rectangle 3"/>
          <p:cNvSpPr/>
          <p:nvPr/>
        </p:nvSpPr>
        <p:spPr>
          <a:xfrm>
            <a:off x="623455" y="561109"/>
            <a:ext cx="5171508" cy="584775"/>
          </a:xfrm>
          <a:prstGeom prst="rect">
            <a:avLst/>
          </a:prstGeom>
        </p:spPr>
        <p:txBody>
          <a:bodyPr wrap="square">
            <a:spAutoFit/>
          </a:bodyPr>
          <a:lstStyle/>
          <a:p>
            <a:r>
              <a:rPr lang="en-US" sz="3200" dirty="0">
                <a:latin typeface="fkGrotesk"/>
              </a:rPr>
              <a:t>Training &amp; Checkpoint</a:t>
            </a:r>
            <a:endParaRPr lang="en-US" sz="3200" b="0" i="0" dirty="0">
              <a:effectLst/>
              <a:latin typeface="fkGrotesk"/>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109" y="3269474"/>
            <a:ext cx="4800602" cy="1752976"/>
          </a:xfrm>
          <a:prstGeom prst="rect">
            <a:avLst/>
          </a:prstGeom>
        </p:spPr>
      </p:pic>
    </p:spTree>
    <p:extLst>
      <p:ext uri="{BB962C8B-B14F-4D97-AF65-F5344CB8AC3E}">
        <p14:creationId xmlns:p14="http://schemas.microsoft.com/office/powerpoint/2010/main" val="3091653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3" name="Google Shape;233;p43"/>
          <p:cNvSpPr txBox="1">
            <a:spLocks noGrp="1"/>
          </p:cNvSpPr>
          <p:nvPr>
            <p:ph type="subTitle" idx="6"/>
          </p:nvPr>
        </p:nvSpPr>
        <p:spPr>
          <a:xfrm>
            <a:off x="474482" y="3283572"/>
            <a:ext cx="2336400" cy="44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234" name="Google Shape;234;p43"/>
          <p:cNvSpPr txBox="1">
            <a:spLocks noGrp="1"/>
          </p:cNvSpPr>
          <p:nvPr>
            <p:ph type="subTitle" idx="7"/>
          </p:nvPr>
        </p:nvSpPr>
        <p:spPr>
          <a:xfrm>
            <a:off x="3530181" y="3283572"/>
            <a:ext cx="2336400" cy="44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dataset</a:t>
            </a:r>
            <a:r>
              <a:rPr lang="en" dirty="0"/>
              <a:t> </a:t>
            </a:r>
            <a:endParaRPr dirty="0"/>
          </a:p>
        </p:txBody>
      </p:sp>
      <p:sp>
        <p:nvSpPr>
          <p:cNvPr id="235" name="Google Shape;235;p43"/>
          <p:cNvSpPr txBox="1">
            <a:spLocks noGrp="1"/>
          </p:cNvSpPr>
          <p:nvPr>
            <p:ph type="subTitle" idx="8"/>
          </p:nvPr>
        </p:nvSpPr>
        <p:spPr>
          <a:xfrm>
            <a:off x="6457167" y="3283572"/>
            <a:ext cx="2336400" cy="44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preprocessing</a:t>
            </a:r>
            <a:endParaRPr dirty="0"/>
          </a:p>
        </p:txBody>
      </p:sp>
      <p:sp>
        <p:nvSpPr>
          <p:cNvPr id="236" name="Google Shape;236;p43"/>
          <p:cNvSpPr txBox="1">
            <a:spLocks noGrp="1"/>
          </p:cNvSpPr>
          <p:nvPr>
            <p:ph type="title"/>
          </p:nvPr>
        </p:nvSpPr>
        <p:spPr>
          <a:xfrm>
            <a:off x="625891" y="1950465"/>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237" name="Google Shape;237;p43"/>
          <p:cNvSpPr txBox="1">
            <a:spLocks noGrp="1"/>
          </p:cNvSpPr>
          <p:nvPr>
            <p:ph type="title" idx="2"/>
          </p:nvPr>
        </p:nvSpPr>
        <p:spPr>
          <a:xfrm>
            <a:off x="3530181" y="1950465"/>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
        <p:nvSpPr>
          <p:cNvPr id="238" name="Google Shape;238;p43"/>
          <p:cNvSpPr txBox="1">
            <a:spLocks noGrp="1"/>
          </p:cNvSpPr>
          <p:nvPr>
            <p:ph type="title" idx="4"/>
          </p:nvPr>
        </p:nvSpPr>
        <p:spPr>
          <a:xfrm>
            <a:off x="6596144" y="1950465"/>
            <a:ext cx="12753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
        <p:nvSpPr>
          <p:cNvPr id="239" name="Google Shape;239;p43"/>
          <p:cNvSpPr txBox="1">
            <a:spLocks noGrp="1"/>
          </p:cNvSpPr>
          <p:nvPr>
            <p:ph type="title" idx="9"/>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F38AA-0FFC-DF03-9F08-ACA305A3D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D0465-9287-73C0-D59F-14FCE4B0B592}"/>
              </a:ext>
            </a:extLst>
          </p:cNvPr>
          <p:cNvSpPr>
            <a:spLocks noGrp="1"/>
          </p:cNvSpPr>
          <p:nvPr>
            <p:ph type="title"/>
          </p:nvPr>
        </p:nvSpPr>
        <p:spPr>
          <a:xfrm>
            <a:off x="4038734" y="2244791"/>
            <a:ext cx="4360200" cy="841800"/>
          </a:xfrm>
        </p:spPr>
        <p:txBody>
          <a:bodyPr/>
          <a:lstStyle/>
          <a:p>
            <a:r>
              <a:rPr lang="en-US" sz="4400" b="1" strike="noStrike" spc="-1" dirty="0">
                <a:solidFill>
                  <a:schemeClr val="dk1"/>
                </a:solidFill>
                <a:latin typeface="Electrolize"/>
                <a:ea typeface="Electrolize"/>
              </a:rPr>
              <a:t>Model </a:t>
            </a:r>
            <a:r>
              <a:rPr lang="en-GB" sz="4400" b="1" strike="noStrike" spc="-1" dirty="0">
                <a:solidFill>
                  <a:schemeClr val="dk1"/>
                </a:solidFill>
                <a:latin typeface="Electrolize"/>
                <a:ea typeface="Electrolize"/>
              </a:rPr>
              <a:t>Testing </a:t>
            </a:r>
            <a:endParaRPr lang="en-US" dirty="0"/>
          </a:p>
        </p:txBody>
      </p:sp>
      <p:pic>
        <p:nvPicPr>
          <p:cNvPr id="5124" name="Picture 4" descr="20 Mistakes To Avoid When Developing Machine Learning Models">
            <a:extLst>
              <a:ext uri="{FF2B5EF4-FFF2-40B4-BE49-F238E27FC236}">
                <a16:creationId xmlns:a16="http://schemas.microsoft.com/office/drawing/2014/main" id="{A1E8A1FA-FB4E-C6A1-587A-CF484A9A9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6" y="1295216"/>
            <a:ext cx="3343276" cy="3014261"/>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951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40327" y="197427"/>
            <a:ext cx="6099464" cy="1236517"/>
          </a:xfrm>
          <a:prstGeom prst="rect">
            <a:avLst/>
          </a:prstGeom>
          <a:noFill/>
          <a:ln w="0">
            <a:noFill/>
          </a:ln>
        </p:spPr>
        <p:txBody>
          <a:bodyPr lIns="90000" tIns="45000" rIns="90000" bIns="45000" anchor="t">
            <a:noAutofit/>
          </a:bodyPr>
          <a:lstStyle/>
          <a:p>
            <a:r>
              <a:rPr lang="en-US" b="1" strike="noStrike" spc="-1" dirty="0">
                <a:solidFill>
                  <a:srgbClr val="000000"/>
                </a:solidFill>
                <a:latin typeface="Arial"/>
              </a:rPr>
              <a:t>Model Testing Phase: Image Generation from Text Prompts</a:t>
            </a:r>
          </a:p>
          <a:p>
            <a:endParaRPr lang="en-US" sz="1000" b="0" strike="noStrike" spc="-1" dirty="0">
              <a:solidFill>
                <a:srgbClr val="000000"/>
              </a:solidFill>
              <a:latin typeface="Arial"/>
            </a:endParaRPr>
          </a:p>
        </p:txBody>
      </p:sp>
      <p:sp>
        <p:nvSpPr>
          <p:cNvPr id="29" name="TextBox 28"/>
          <p:cNvSpPr txBox="1"/>
          <p:nvPr/>
        </p:nvSpPr>
        <p:spPr>
          <a:xfrm>
            <a:off x="789708" y="831273"/>
            <a:ext cx="7720447" cy="4135582"/>
          </a:xfrm>
          <a:prstGeom prst="rect">
            <a:avLst/>
          </a:prstGeom>
          <a:noFill/>
          <a:ln w="0">
            <a:noFill/>
          </a:ln>
        </p:spPr>
        <p:txBody>
          <a:bodyPr lIns="90000" tIns="45000" rIns="90000" bIns="45000" anchor="t">
            <a:noAutofit/>
          </a:bodyPr>
          <a:lstStyle/>
          <a:p>
            <a:r>
              <a:rPr lang="en-US" sz="1600" b="1" strike="noStrike" spc="-1" dirty="0">
                <a:solidFill>
                  <a:srgbClr val="000000"/>
                </a:solidFill>
                <a:latin typeface="Arial"/>
              </a:rPr>
              <a:t>1. Define Prompts</a:t>
            </a:r>
          </a:p>
          <a:p>
            <a:r>
              <a:rPr lang="en-US" sz="1600" b="1" strike="noStrike" spc="-1" dirty="0">
                <a:solidFill>
                  <a:srgbClr val="000000"/>
                </a:solidFill>
                <a:latin typeface="Arial"/>
              </a:rPr>
              <a:t>    Girl covered in paint with rainbow</a:t>
            </a:r>
            <a:endParaRPr lang="en-US" sz="1600" b="0" strike="noStrike" spc="-1" dirty="0">
              <a:solidFill>
                <a:srgbClr val="000000"/>
              </a:solidFill>
              <a:latin typeface="Arial"/>
            </a:endParaRPr>
          </a:p>
          <a:p>
            <a:r>
              <a:rPr lang="en-US" sz="1600" b="1" strike="noStrike" spc="-1" dirty="0">
                <a:solidFill>
                  <a:srgbClr val="000000"/>
                </a:solidFill>
                <a:latin typeface="Arial"/>
              </a:rPr>
              <a:t>     Girl in front of painted rainbow</a:t>
            </a:r>
            <a:endParaRPr lang="en-US" sz="1600" b="0" strike="noStrike" spc="-1" dirty="0">
              <a:solidFill>
                <a:srgbClr val="000000"/>
              </a:solidFill>
              <a:latin typeface="Arial"/>
            </a:endParaRPr>
          </a:p>
          <a:p>
            <a:r>
              <a:rPr lang="en-US" sz="1600" b="1" strike="noStrike" spc="-1" dirty="0">
                <a:solidFill>
                  <a:srgbClr val="000000"/>
                </a:solidFill>
                <a:latin typeface="Arial"/>
              </a:rPr>
              <a:t>     Man biking at sunset</a:t>
            </a:r>
            <a:endParaRPr lang="en-US" sz="1600" b="0" strike="noStrike" spc="-1" dirty="0">
              <a:solidFill>
                <a:srgbClr val="000000"/>
              </a:solidFill>
              <a:latin typeface="Arial"/>
            </a:endParaRPr>
          </a:p>
          <a:p>
            <a:r>
              <a:rPr lang="en-US" sz="1600" b="1" strike="noStrike" spc="-1" dirty="0">
                <a:solidFill>
                  <a:srgbClr val="000000"/>
                </a:solidFill>
                <a:latin typeface="Arial"/>
              </a:rPr>
              <a:t>     Cat watching rain</a:t>
            </a:r>
            <a:endParaRPr lang="en-US" sz="1600" b="0" strike="noStrike" spc="-1" dirty="0">
              <a:solidFill>
                <a:srgbClr val="000000"/>
              </a:solidFill>
              <a:latin typeface="Arial"/>
            </a:endParaRPr>
          </a:p>
          <a:p>
            <a:r>
              <a:rPr lang="en-US" sz="1600" b="1" strike="noStrike" spc="-1" dirty="0">
                <a:solidFill>
                  <a:srgbClr val="000000"/>
                </a:solidFill>
                <a:latin typeface="Arial"/>
              </a:rPr>
              <a:t>     Robot painting portrait</a:t>
            </a:r>
          </a:p>
          <a:p>
            <a:r>
              <a:rPr lang="en-US" sz="1600" b="1" spc="-1" dirty="0">
                <a:solidFill>
                  <a:srgbClr val="000000"/>
                </a:solidFill>
              </a:rPr>
              <a:t>2. Generate Images for Each Prompt</a:t>
            </a:r>
          </a:p>
          <a:p>
            <a:r>
              <a:rPr lang="en-US" sz="1600" spc="-1" dirty="0">
                <a:solidFill>
                  <a:srgbClr val="000000"/>
                </a:solidFill>
              </a:rPr>
              <a:t>Iterate over each prompt in the list.</a:t>
            </a:r>
          </a:p>
          <a:p>
            <a:r>
              <a:rPr lang="en-US" sz="1600" spc="-1" dirty="0">
                <a:solidFill>
                  <a:srgbClr val="000000"/>
                </a:solidFill>
              </a:rPr>
              <a:t>Use the Stable Diffusion pipeline (pipe(prompt)) to generate an image.</a:t>
            </a:r>
          </a:p>
          <a:p>
            <a:r>
              <a:rPr lang="en-US" sz="1600" spc="-1" dirty="0">
                <a:solidFill>
                  <a:srgbClr val="000000"/>
                </a:solidFill>
              </a:rPr>
              <a:t>Extract the first generated image and append it to a list for storage.</a:t>
            </a:r>
          </a:p>
          <a:p>
            <a:r>
              <a:rPr lang="en-US" sz="1600" b="1" spc="-1" dirty="0">
                <a:solidFill>
                  <a:srgbClr val="000000"/>
                </a:solidFill>
              </a:rPr>
              <a:t>3. Store Images</a:t>
            </a:r>
          </a:p>
          <a:p>
            <a:r>
              <a:rPr lang="en-US" sz="1600" spc="-1" dirty="0">
                <a:solidFill>
                  <a:srgbClr val="000000"/>
                </a:solidFill>
              </a:rPr>
              <a:t>Save generated images in a list.</a:t>
            </a:r>
          </a:p>
          <a:p>
            <a:r>
              <a:rPr lang="en-US" sz="1600" b="1" spc="-1" dirty="0">
                <a:solidFill>
                  <a:srgbClr val="000000"/>
                </a:solidFill>
              </a:rPr>
              <a:t>4. Visualize Images</a:t>
            </a:r>
          </a:p>
          <a:p>
            <a:r>
              <a:rPr lang="en-US" sz="1600" spc="-1" dirty="0">
                <a:solidFill>
                  <a:srgbClr val="000000"/>
                </a:solidFill>
              </a:rPr>
              <a:t>Display all images in a row with titles using </a:t>
            </a:r>
            <a:r>
              <a:rPr lang="en-US" sz="1600" spc="-1" dirty="0" err="1">
                <a:solidFill>
                  <a:srgbClr val="000000"/>
                </a:solidFill>
              </a:rPr>
              <a:t>matplotlib</a:t>
            </a:r>
            <a:r>
              <a:rPr lang="en-US" sz="1600" spc="-1" dirty="0">
                <a:solidFill>
                  <a:srgbClr val="000000"/>
                </a:solidFill>
              </a:rPr>
              <a:t>.</a:t>
            </a:r>
          </a:p>
          <a:p>
            <a:r>
              <a:rPr lang="en-US" sz="1600" b="1" spc="-1" dirty="0">
                <a:solidFill>
                  <a:srgbClr val="000000"/>
                </a:solidFill>
              </a:rPr>
              <a:t>5. Show Results</a:t>
            </a:r>
          </a:p>
          <a:p>
            <a:r>
              <a:rPr lang="en-US" sz="1600" spc="-1" dirty="0">
                <a:solidFill>
                  <a:srgbClr val="000000"/>
                </a:solidFill>
              </a:rPr>
              <a:t>Adjust layout and show the images.</a:t>
            </a:r>
          </a:p>
          <a:p>
            <a:endParaRPr lang="en-US" sz="1600" b="0" strike="noStrike" spc="-1" dirty="0">
              <a:solidFill>
                <a:srgbClr val="000000"/>
              </a:solidFill>
              <a:latin typeface="Arial"/>
            </a:endParaRPr>
          </a:p>
          <a:p>
            <a:endParaRPr lang="en-US" sz="1600" b="0" strike="noStrike" spc="-1" dirty="0">
              <a:solidFill>
                <a:srgbClr val="000000"/>
              </a:solidFill>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p:nvPr/>
        </p:nvPicPr>
        <p:blipFill>
          <a:blip r:embed="rId2"/>
          <a:stretch/>
        </p:blipFill>
        <p:spPr>
          <a:xfrm>
            <a:off x="457200" y="1600200"/>
            <a:ext cx="8229600" cy="1947600"/>
          </a:xfrm>
          <a:prstGeom prst="rect">
            <a:avLst/>
          </a:prstGeom>
          <a:ln w="0">
            <a:noFill/>
          </a:ln>
        </p:spPr>
      </p:pic>
      <p:sp>
        <p:nvSpPr>
          <p:cNvPr id="33" name="TextBox 32"/>
          <p:cNvSpPr txBox="1"/>
          <p:nvPr/>
        </p:nvSpPr>
        <p:spPr>
          <a:xfrm>
            <a:off x="685800" y="457200"/>
            <a:ext cx="1527464" cy="822240"/>
          </a:xfrm>
          <a:prstGeom prst="rect">
            <a:avLst/>
          </a:prstGeom>
          <a:noFill/>
          <a:ln w="0">
            <a:noFill/>
          </a:ln>
        </p:spPr>
        <p:txBody>
          <a:bodyPr lIns="90000" tIns="45000" rIns="90000" bIns="45000" anchor="t">
            <a:noAutofit/>
          </a:bodyPr>
          <a:lstStyle/>
          <a:p>
            <a:r>
              <a:rPr lang="en-US" sz="2200" b="1" strike="noStrike" spc="-1">
                <a:solidFill>
                  <a:srgbClr val="000000"/>
                </a:solidFill>
                <a:latin typeface="Arial"/>
              </a:rPr>
              <a:t>OUTPUT</a:t>
            </a:r>
          </a:p>
          <a:p>
            <a:endParaRPr lang="en-US" sz="10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135082" y="160200"/>
            <a:ext cx="8323118" cy="1294920"/>
          </a:xfrm>
          <a:prstGeom prst="rect">
            <a:avLst/>
          </a:prstGeom>
          <a:noFill/>
          <a:ln w="0">
            <a:noFill/>
          </a:ln>
        </p:spPr>
        <p:txBody>
          <a:bodyPr lIns="90000" tIns="45000" rIns="90000" bIns="45000" anchor="t">
            <a:noAutofit/>
          </a:bodyPr>
          <a:lstStyle/>
          <a:p>
            <a:r>
              <a:rPr lang="en-US" sz="2200" b="1" strike="noStrike" spc="-1" dirty="0">
                <a:solidFill>
                  <a:srgbClr val="000000"/>
                </a:solidFill>
                <a:latin typeface="Arial"/>
              </a:rPr>
              <a:t>User-guided image generation: an interactive model demonstration</a:t>
            </a:r>
          </a:p>
          <a:p>
            <a:endParaRPr lang="en-US" sz="1000" b="0" strike="noStrike" spc="-1" dirty="0">
              <a:solidFill>
                <a:srgbClr val="000000"/>
              </a:solidFill>
              <a:latin typeface="Arial"/>
            </a:endParaRPr>
          </a:p>
        </p:txBody>
      </p:sp>
      <p:sp>
        <p:nvSpPr>
          <p:cNvPr id="35" name="TextBox 34"/>
          <p:cNvSpPr txBox="1"/>
          <p:nvPr/>
        </p:nvSpPr>
        <p:spPr>
          <a:xfrm>
            <a:off x="276480" y="976745"/>
            <a:ext cx="4191610" cy="1309255"/>
          </a:xfrm>
          <a:prstGeom prst="rect">
            <a:avLst/>
          </a:prstGeom>
          <a:noFill/>
          <a:ln w="0">
            <a:noFill/>
          </a:ln>
        </p:spPr>
        <p:txBody>
          <a:bodyPr lIns="90000" tIns="45000" rIns="90000" bIns="45000" anchor="t">
            <a:noAutofit/>
          </a:bodyPr>
          <a:lstStyle/>
          <a:p>
            <a:r>
              <a:rPr lang="en-US" sz="1200" b="0" strike="noStrike" spc="-1" dirty="0">
                <a:solidFill>
                  <a:srgbClr val="000000"/>
                </a:solidFill>
                <a:latin typeface="Arial"/>
              </a:rPr>
              <a:t>To showcase the model’s responsiveness and creative ability, we conducted a live interactive image generation session with users. Participants were asked to provide textual descriptions, which the model then used to generate images in real time. The resulting images reflect the model’s interpretation of these inputs.</a:t>
            </a:r>
          </a:p>
        </p:txBody>
      </p:sp>
      <p:sp>
        <p:nvSpPr>
          <p:cNvPr id="36" name="TextBox 35"/>
          <p:cNvSpPr txBox="1"/>
          <p:nvPr/>
        </p:nvSpPr>
        <p:spPr>
          <a:xfrm>
            <a:off x="228600" y="2149560"/>
            <a:ext cx="1756064" cy="822240"/>
          </a:xfrm>
          <a:prstGeom prst="rect">
            <a:avLst/>
          </a:prstGeom>
          <a:noFill/>
          <a:ln w="0">
            <a:noFill/>
          </a:ln>
        </p:spPr>
        <p:txBody>
          <a:bodyPr lIns="90000" tIns="45000" rIns="90000" bIns="45000" anchor="t">
            <a:noAutofit/>
          </a:bodyPr>
          <a:lstStyle/>
          <a:p>
            <a:r>
              <a:rPr lang="en-US" sz="2200" b="1" strike="noStrike" spc="-1" dirty="0">
                <a:solidFill>
                  <a:srgbClr val="000000"/>
                </a:solidFill>
                <a:latin typeface="Arial"/>
              </a:rPr>
              <a:t>Examples</a:t>
            </a:r>
          </a:p>
          <a:p>
            <a:endParaRPr lang="en-US" sz="1000" b="0" strike="noStrike" spc="-1" dirty="0">
              <a:solidFill>
                <a:srgbClr val="000000"/>
              </a:solidFill>
              <a:latin typeface="Arial"/>
            </a:endParaRPr>
          </a:p>
        </p:txBody>
      </p:sp>
      <p:sp>
        <p:nvSpPr>
          <p:cNvPr id="37" name="TextBox 36"/>
          <p:cNvSpPr txBox="1"/>
          <p:nvPr/>
        </p:nvSpPr>
        <p:spPr>
          <a:xfrm>
            <a:off x="228600" y="2666880"/>
            <a:ext cx="2983320" cy="313560"/>
          </a:xfrm>
          <a:prstGeom prst="rect">
            <a:avLst/>
          </a:prstGeom>
          <a:noFill/>
          <a:ln w="0">
            <a:noFill/>
          </a:ln>
        </p:spPr>
        <p:txBody>
          <a:bodyPr lIns="90000" tIns="45000" rIns="90000" bIns="45000" anchor="t">
            <a:noAutofit/>
          </a:bodyPr>
          <a:lstStyle/>
          <a:p>
            <a:r>
              <a:rPr lang="en-US" sz="1200" b="0" strike="noStrike" spc="-1" dirty="0">
                <a:solidFill>
                  <a:srgbClr val="000000"/>
                </a:solidFill>
                <a:latin typeface="Arial"/>
              </a:rPr>
              <a:t>Prompt: "Two girls play with each other"</a:t>
            </a:r>
          </a:p>
        </p:txBody>
      </p:sp>
      <p:pic>
        <p:nvPicPr>
          <p:cNvPr id="38" name="Picture 37"/>
          <p:cNvPicPr/>
          <p:nvPr/>
        </p:nvPicPr>
        <p:blipFill>
          <a:blip r:embed="rId2"/>
          <a:stretch/>
        </p:blipFill>
        <p:spPr>
          <a:xfrm>
            <a:off x="3715052" y="2419560"/>
            <a:ext cx="2429280" cy="2514600"/>
          </a:xfrm>
          <a:prstGeom prst="rect">
            <a:avLst/>
          </a:prstGeom>
          <a:ln w="0">
            <a:noFill/>
          </a:ln>
        </p:spPr>
      </p:pic>
      <p:pic>
        <p:nvPicPr>
          <p:cNvPr id="39" name="Picture 38"/>
          <p:cNvPicPr/>
          <p:nvPr/>
        </p:nvPicPr>
        <p:blipFill>
          <a:blip r:embed="rId3"/>
          <a:stretch/>
        </p:blipFill>
        <p:spPr>
          <a:xfrm>
            <a:off x="6198478" y="602672"/>
            <a:ext cx="1987920" cy="2057400"/>
          </a:xfrm>
          <a:prstGeom prst="rect">
            <a:avLst/>
          </a:prstGeom>
          <a:ln w="0">
            <a:noFill/>
          </a:ln>
        </p:spPr>
      </p:pic>
      <p:pic>
        <p:nvPicPr>
          <p:cNvPr id="40" name="Picture 39"/>
          <p:cNvPicPr/>
          <p:nvPr/>
        </p:nvPicPr>
        <p:blipFill>
          <a:blip r:embed="rId4"/>
          <a:stretch/>
        </p:blipFill>
        <p:spPr>
          <a:xfrm>
            <a:off x="6721330" y="2666880"/>
            <a:ext cx="2116440" cy="2190960"/>
          </a:xfrm>
          <a:prstGeom prst="rect">
            <a:avLst/>
          </a:prstGeom>
          <a:ln w="0">
            <a:noFill/>
          </a:ln>
        </p:spPr>
      </p:pic>
      <p:sp>
        <p:nvSpPr>
          <p:cNvPr id="41" name="TextBox 40"/>
          <p:cNvSpPr txBox="1"/>
          <p:nvPr/>
        </p:nvSpPr>
        <p:spPr>
          <a:xfrm>
            <a:off x="276480" y="3154875"/>
            <a:ext cx="2861574" cy="334245"/>
          </a:xfrm>
          <a:prstGeom prst="rect">
            <a:avLst/>
          </a:prstGeom>
          <a:noFill/>
          <a:ln w="0">
            <a:noFill/>
          </a:ln>
        </p:spPr>
        <p:txBody>
          <a:bodyPr lIns="90000" tIns="45000" rIns="90000" bIns="45000" anchor="t">
            <a:noAutofit/>
          </a:bodyPr>
          <a:lstStyle/>
          <a:p>
            <a:r>
              <a:rPr lang="en-US" sz="1200" b="0" strike="noStrike" spc="-1" dirty="0">
                <a:solidFill>
                  <a:srgbClr val="000000"/>
                </a:solidFill>
                <a:latin typeface="Arial"/>
              </a:rPr>
              <a:t>Prompt: "Robot walking in the street"</a:t>
            </a:r>
          </a:p>
        </p:txBody>
      </p:sp>
      <p:sp>
        <p:nvSpPr>
          <p:cNvPr id="42" name="TextBox 41"/>
          <p:cNvSpPr txBox="1"/>
          <p:nvPr/>
        </p:nvSpPr>
        <p:spPr>
          <a:xfrm>
            <a:off x="228600" y="3663555"/>
            <a:ext cx="3432306" cy="503200"/>
          </a:xfrm>
          <a:prstGeom prst="rect">
            <a:avLst/>
          </a:prstGeom>
          <a:noFill/>
          <a:ln w="0">
            <a:noFill/>
          </a:ln>
        </p:spPr>
        <p:txBody>
          <a:bodyPr lIns="90000" tIns="45000" rIns="90000" bIns="45000" anchor="t">
            <a:noAutofit/>
          </a:bodyPr>
          <a:lstStyle/>
          <a:p>
            <a:r>
              <a:rPr lang="en-US" sz="1200" b="0" strike="noStrike" spc="-1" dirty="0">
                <a:solidFill>
                  <a:srgbClr val="000000"/>
                </a:solidFill>
                <a:latin typeface="Arial"/>
              </a:rPr>
              <a:t>Prompt: "Two boys playing football in the stadium"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1"/>
          <p:cNvSpPr txBox="1">
            <a:spLocks noGrp="1"/>
          </p:cNvSpPr>
          <p:nvPr>
            <p:ph type="ctrTitle"/>
          </p:nvPr>
        </p:nvSpPr>
        <p:spPr>
          <a:xfrm>
            <a:off x="3623733" y="1289007"/>
            <a:ext cx="5520267" cy="25654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400" b="1" dirty="0">
                <a:solidFill>
                  <a:schemeClr val="dk1"/>
                </a:solidFill>
              </a:rPr>
              <a:t>Deploying Fine-Tuned Stable Diffusion</a:t>
            </a:r>
            <a:endParaRPr sz="4400" dirty="0"/>
          </a:p>
        </p:txBody>
      </p:sp>
      <p:pic>
        <p:nvPicPr>
          <p:cNvPr id="5" name="Picture 4">
            <a:extLst>
              <a:ext uri="{FF2B5EF4-FFF2-40B4-BE49-F238E27FC236}">
                <a16:creationId xmlns:a16="http://schemas.microsoft.com/office/drawing/2014/main" id="{BD0C2E82-66BC-8FB0-8D6F-8A2FB5D1B68D}"/>
              </a:ext>
            </a:extLst>
          </p:cNvPr>
          <p:cNvPicPr>
            <a:picLocks noChangeAspect="1"/>
          </p:cNvPicPr>
          <p:nvPr/>
        </p:nvPicPr>
        <p:blipFill>
          <a:blip r:embed="rId3"/>
          <a:stretch>
            <a:fillRect/>
          </a:stretch>
        </p:blipFill>
        <p:spPr>
          <a:xfrm>
            <a:off x="457199" y="1018117"/>
            <a:ext cx="3361267" cy="3254182"/>
          </a:xfrm>
          <a:prstGeom prst="flowChartConnector">
            <a:avLst/>
          </a:prstGeom>
        </p:spPr>
      </p:pic>
      <p:sp>
        <p:nvSpPr>
          <p:cNvPr id="2" name="Title 2">
            <a:extLst>
              <a:ext uri="{FF2B5EF4-FFF2-40B4-BE49-F238E27FC236}">
                <a16:creationId xmlns:a16="http://schemas.microsoft.com/office/drawing/2014/main" id="{A312FED5-D4C7-0C05-A7EE-CB0FDE3BFC22}"/>
              </a:ext>
            </a:extLst>
          </p:cNvPr>
          <p:cNvSpPr txBox="1">
            <a:spLocks/>
          </p:cNvSpPr>
          <p:nvPr/>
        </p:nvSpPr>
        <p:spPr>
          <a:xfrm>
            <a:off x="5535583" y="1472717"/>
            <a:ext cx="4360200" cy="12345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06</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46"/>
          <p:cNvSpPr txBox="1">
            <a:spLocks noGrp="1"/>
          </p:cNvSpPr>
          <p:nvPr>
            <p:ph type="title"/>
          </p:nvPr>
        </p:nvSpPr>
        <p:spPr>
          <a:xfrm>
            <a:off x="2342232" y="364709"/>
            <a:ext cx="4123881" cy="75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3" name="Text Placeholder 2">
            <a:extLst>
              <a:ext uri="{FF2B5EF4-FFF2-40B4-BE49-F238E27FC236}">
                <a16:creationId xmlns:a16="http://schemas.microsoft.com/office/drawing/2014/main" id="{FFAA3678-752A-7210-AF20-6A4B69652F79}"/>
              </a:ext>
            </a:extLst>
          </p:cNvPr>
          <p:cNvSpPr>
            <a:spLocks noGrp="1"/>
          </p:cNvSpPr>
          <p:nvPr>
            <p:ph type="body" idx="1"/>
          </p:nvPr>
        </p:nvSpPr>
        <p:spPr>
          <a:xfrm>
            <a:off x="536120" y="1385150"/>
            <a:ext cx="5004067" cy="1236600"/>
          </a:xfrm>
        </p:spPr>
        <p:txBody>
          <a:bodyPr/>
          <a:lstStyle/>
          <a:p>
            <a:pPr marL="139700" indent="0" algn="l">
              <a:buNone/>
            </a:pPr>
            <a:r>
              <a:rPr lang="en-GB" sz="2000" dirty="0"/>
              <a:t>Create a web app that takes a text prompt and returns a generated image using a fine-tuned Stable Diffusion model.</a:t>
            </a:r>
          </a:p>
        </p:txBody>
      </p:sp>
      <p:pic>
        <p:nvPicPr>
          <p:cNvPr id="6" name="Picture 5">
            <a:extLst>
              <a:ext uri="{FF2B5EF4-FFF2-40B4-BE49-F238E27FC236}">
                <a16:creationId xmlns:a16="http://schemas.microsoft.com/office/drawing/2014/main" id="{39E024BC-8AE9-4773-5549-F0FC16AB2CC9}"/>
              </a:ext>
            </a:extLst>
          </p:cNvPr>
          <p:cNvPicPr>
            <a:picLocks noChangeAspect="1"/>
          </p:cNvPicPr>
          <p:nvPr/>
        </p:nvPicPr>
        <p:blipFill>
          <a:blip r:embed="rId3"/>
          <a:stretch>
            <a:fillRect/>
          </a:stretch>
        </p:blipFill>
        <p:spPr>
          <a:xfrm>
            <a:off x="5298139" y="1532964"/>
            <a:ext cx="3630705" cy="3452695"/>
          </a:xfrm>
          <a:prstGeom prst="flowChartConnector">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9"/>
          <p:cNvSpPr txBox="1">
            <a:spLocks noGrp="1"/>
          </p:cNvSpPr>
          <p:nvPr>
            <p:ph type="subTitle" idx="1"/>
          </p:nvPr>
        </p:nvSpPr>
        <p:spPr>
          <a:xfrm>
            <a:off x="720000" y="3064851"/>
            <a:ext cx="2614995"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err="1"/>
              <a:t>LoRA</a:t>
            </a:r>
            <a:r>
              <a:rPr lang="en-GB" dirty="0"/>
              <a:t> weights</a:t>
            </a:r>
          </a:p>
        </p:txBody>
      </p:sp>
      <p:sp>
        <p:nvSpPr>
          <p:cNvPr id="296" name="Google Shape;296;p49"/>
          <p:cNvSpPr txBox="1">
            <a:spLocks noGrp="1"/>
          </p:cNvSpPr>
          <p:nvPr>
            <p:ph type="title"/>
          </p:nvPr>
        </p:nvSpPr>
        <p:spPr>
          <a:xfrm>
            <a:off x="2647412" y="4494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Key Components</a:t>
            </a:r>
            <a:endParaRPr dirty="0"/>
          </a:p>
        </p:txBody>
      </p:sp>
      <p:sp>
        <p:nvSpPr>
          <p:cNvPr id="297" name="Google Shape;297;p49"/>
          <p:cNvSpPr txBox="1">
            <a:spLocks noGrp="1"/>
          </p:cNvSpPr>
          <p:nvPr>
            <p:ph type="subTitle" idx="5"/>
          </p:nvPr>
        </p:nvSpPr>
        <p:spPr>
          <a:xfrm>
            <a:off x="3444252" y="3064851"/>
            <a:ext cx="23364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CLIP tokenizer</a:t>
            </a:r>
            <a:endParaRPr dirty="0"/>
          </a:p>
        </p:txBody>
      </p:sp>
      <p:sp>
        <p:nvSpPr>
          <p:cNvPr id="298" name="Google Shape;298;p49"/>
          <p:cNvSpPr txBox="1">
            <a:spLocks noGrp="1"/>
          </p:cNvSpPr>
          <p:nvPr>
            <p:ph type="subTitle" idx="6"/>
          </p:nvPr>
        </p:nvSpPr>
        <p:spPr>
          <a:xfrm>
            <a:off x="6230814" y="3384150"/>
            <a:ext cx="2336400" cy="41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err="1"/>
              <a:t>Gradio</a:t>
            </a:r>
            <a:r>
              <a:rPr lang="en-GB" dirty="0"/>
              <a:t> frontend</a:t>
            </a:r>
          </a:p>
          <a:p>
            <a:pPr marL="0" lvl="0" indent="0" algn="ctr" rtl="0">
              <a:spcBef>
                <a:spcPts val="0"/>
              </a:spcBef>
              <a:spcAft>
                <a:spcPts val="0"/>
              </a:spcAft>
              <a:buNone/>
            </a:pPr>
            <a:endParaRPr lang="en-GB" dirty="0"/>
          </a:p>
        </p:txBody>
      </p:sp>
      <p:pic>
        <p:nvPicPr>
          <p:cNvPr id="9" name="Picture 8">
            <a:extLst>
              <a:ext uri="{FF2B5EF4-FFF2-40B4-BE49-F238E27FC236}">
                <a16:creationId xmlns:a16="http://schemas.microsoft.com/office/drawing/2014/main" id="{73EA5B0D-EF0E-9481-6927-10ED8D08ED86}"/>
              </a:ext>
            </a:extLst>
          </p:cNvPr>
          <p:cNvPicPr>
            <a:picLocks noChangeAspect="1"/>
          </p:cNvPicPr>
          <p:nvPr/>
        </p:nvPicPr>
        <p:blipFill>
          <a:blip r:embed="rId3"/>
          <a:stretch>
            <a:fillRect/>
          </a:stretch>
        </p:blipFill>
        <p:spPr>
          <a:xfrm>
            <a:off x="6704885" y="1678104"/>
            <a:ext cx="1164481" cy="1164481"/>
          </a:xfrm>
          <a:prstGeom prst="rect">
            <a:avLst/>
          </a:prstGeom>
        </p:spPr>
      </p:pic>
      <p:pic>
        <p:nvPicPr>
          <p:cNvPr id="10" name="Picture 9">
            <a:extLst>
              <a:ext uri="{FF2B5EF4-FFF2-40B4-BE49-F238E27FC236}">
                <a16:creationId xmlns:a16="http://schemas.microsoft.com/office/drawing/2014/main" id="{C314E1C7-9CB8-F2D0-4FF9-BB601CBF253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1224" y1="36224" x2="21224" y2="36224"/>
                        <a14:foregroundMark x1="36531" y1="41837" x2="36531" y2="41837"/>
                        <a14:foregroundMark x1="70000" y1="47755" x2="70000" y2="47755"/>
                        <a14:foregroundMark x1="70000" y1="50408" x2="70000" y2="50408"/>
                        <a14:foregroundMark x1="70000" y1="53367" x2="70000" y2="53367"/>
                        <a14:foregroundMark x1="69898" y1="65714" x2="69898" y2="65714"/>
                        <a14:foregroundMark x1="75612" y1="68469" x2="75612" y2="68469"/>
                        <a14:foregroundMark x1="73673" y1="71429" x2="73673" y2="71429"/>
                        <a14:foregroundMark x1="69490" y1="35204" x2="69490" y2="35204"/>
                        <a14:foregroundMark x1="68673" y1="31531" x2="68673" y2="31531"/>
                        <a14:foregroundMark x1="69184" y1="28980" x2="69184" y2="28980"/>
                      </a14:backgroundRemoval>
                    </a14:imgEffect>
                  </a14:imgLayer>
                </a14:imgProps>
              </a:ext>
            </a:extLst>
          </a:blip>
          <a:stretch>
            <a:fillRect/>
          </a:stretch>
        </p:blipFill>
        <p:spPr>
          <a:xfrm>
            <a:off x="3705197" y="1512122"/>
            <a:ext cx="1552729" cy="1552729"/>
          </a:xfrm>
          <a:prstGeom prst="rect">
            <a:avLst/>
          </a:prstGeom>
        </p:spPr>
      </p:pic>
      <p:pic>
        <p:nvPicPr>
          <p:cNvPr id="11" name="Picture 10">
            <a:extLst>
              <a:ext uri="{FF2B5EF4-FFF2-40B4-BE49-F238E27FC236}">
                <a16:creationId xmlns:a16="http://schemas.microsoft.com/office/drawing/2014/main" id="{049448AD-815D-83AE-58D9-714C1820BB0C}"/>
              </a:ext>
            </a:extLst>
          </p:cNvPr>
          <p:cNvPicPr>
            <a:picLocks noChangeAspect="1"/>
          </p:cNvPicPr>
          <p:nvPr/>
        </p:nvPicPr>
        <p:blipFill>
          <a:blip r:embed="rId6"/>
          <a:stretch>
            <a:fillRect/>
          </a:stretch>
        </p:blipFill>
        <p:spPr>
          <a:xfrm>
            <a:off x="1380564" y="1678104"/>
            <a:ext cx="1192525" cy="11925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8544-FD90-684E-0F9E-E9FB29BA4120}"/>
              </a:ext>
            </a:extLst>
          </p:cNvPr>
          <p:cNvSpPr>
            <a:spLocks noGrp="1"/>
          </p:cNvSpPr>
          <p:nvPr>
            <p:ph type="title"/>
          </p:nvPr>
        </p:nvSpPr>
        <p:spPr>
          <a:xfrm>
            <a:off x="1144500" y="71769"/>
            <a:ext cx="6854999" cy="572700"/>
          </a:xfrm>
        </p:spPr>
        <p:txBody>
          <a:bodyPr/>
          <a:lstStyle/>
          <a:p>
            <a:r>
              <a:rPr lang="en-GB" dirty="0"/>
              <a:t>Deployment Architecture</a:t>
            </a:r>
          </a:p>
        </p:txBody>
      </p:sp>
      <p:pic>
        <p:nvPicPr>
          <p:cNvPr id="8" name="Picture 7" descr="A black background with white rectangles&#10;&#10;AI-generated content may be incorrect.">
            <a:extLst>
              <a:ext uri="{FF2B5EF4-FFF2-40B4-BE49-F238E27FC236}">
                <a16:creationId xmlns:a16="http://schemas.microsoft.com/office/drawing/2014/main" id="{4B2983D4-5FB7-5E3A-E70F-0AA985D50439}"/>
              </a:ext>
            </a:extLst>
          </p:cNvPr>
          <p:cNvPicPr>
            <a:picLocks noChangeAspect="1"/>
          </p:cNvPicPr>
          <p:nvPr/>
        </p:nvPicPr>
        <p:blipFill>
          <a:blip r:embed="rId2"/>
          <a:stretch>
            <a:fillRect/>
          </a:stretch>
        </p:blipFill>
        <p:spPr>
          <a:xfrm>
            <a:off x="1604682" y="856679"/>
            <a:ext cx="5333999" cy="4215052"/>
          </a:xfrm>
          <a:prstGeom prst="rect">
            <a:avLst/>
          </a:prstGeom>
        </p:spPr>
      </p:pic>
    </p:spTree>
    <p:extLst>
      <p:ext uri="{BB962C8B-B14F-4D97-AF65-F5344CB8AC3E}">
        <p14:creationId xmlns:p14="http://schemas.microsoft.com/office/powerpoint/2010/main" val="2658999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3"/>
          <p:cNvSpPr txBox="1">
            <a:spLocks noGrp="1"/>
          </p:cNvSpPr>
          <p:nvPr>
            <p:ph type="title"/>
          </p:nvPr>
        </p:nvSpPr>
        <p:spPr>
          <a:xfrm>
            <a:off x="1888728" y="173824"/>
            <a:ext cx="507967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Loading the Model</a:t>
            </a:r>
            <a:endParaRPr dirty="0"/>
          </a:p>
        </p:txBody>
      </p:sp>
      <p:pic>
        <p:nvPicPr>
          <p:cNvPr id="3" name="Picture 2">
            <a:extLst>
              <a:ext uri="{FF2B5EF4-FFF2-40B4-BE49-F238E27FC236}">
                <a16:creationId xmlns:a16="http://schemas.microsoft.com/office/drawing/2014/main" id="{4EFCD83D-2B92-3B58-BC12-64690C9E8B7A}"/>
              </a:ext>
            </a:extLst>
          </p:cNvPr>
          <p:cNvPicPr>
            <a:picLocks noChangeAspect="1"/>
          </p:cNvPicPr>
          <p:nvPr/>
        </p:nvPicPr>
        <p:blipFill>
          <a:blip r:embed="rId3"/>
          <a:stretch>
            <a:fillRect/>
          </a:stretch>
        </p:blipFill>
        <p:spPr>
          <a:xfrm>
            <a:off x="1353671" y="1111624"/>
            <a:ext cx="6158753" cy="3075909"/>
          </a:xfrm>
          <a:prstGeom prst="rect">
            <a:avLst/>
          </a:prstGeom>
        </p:spPr>
      </p:pic>
      <p:pic>
        <p:nvPicPr>
          <p:cNvPr id="6" name="Picture 5">
            <a:extLst>
              <a:ext uri="{FF2B5EF4-FFF2-40B4-BE49-F238E27FC236}">
                <a16:creationId xmlns:a16="http://schemas.microsoft.com/office/drawing/2014/main" id="{AF871D93-C3F3-8AF6-82B7-13F57AB31673}"/>
              </a:ext>
            </a:extLst>
          </p:cNvPr>
          <p:cNvPicPr>
            <a:picLocks noChangeAspect="1"/>
          </p:cNvPicPr>
          <p:nvPr/>
        </p:nvPicPr>
        <p:blipFill>
          <a:blip r:embed="rId4"/>
          <a:stretch>
            <a:fillRect/>
          </a:stretch>
        </p:blipFill>
        <p:spPr>
          <a:xfrm>
            <a:off x="1219200" y="954124"/>
            <a:ext cx="6418730" cy="418937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F111F46A-3E89-1934-C66B-7CB62421FEBC}"/>
            </a:ext>
          </a:extLst>
        </p:cNvPr>
        <p:cNvGrpSpPr/>
        <p:nvPr/>
      </p:nvGrpSpPr>
      <p:grpSpPr>
        <a:xfrm>
          <a:off x="0" y="0"/>
          <a:ext cx="0" cy="0"/>
          <a:chOff x="0" y="0"/>
          <a:chExt cx="0" cy="0"/>
        </a:xfrm>
      </p:grpSpPr>
      <p:sp>
        <p:nvSpPr>
          <p:cNvPr id="730" name="Google Shape;730;p73">
            <a:extLst>
              <a:ext uri="{FF2B5EF4-FFF2-40B4-BE49-F238E27FC236}">
                <a16:creationId xmlns:a16="http://schemas.microsoft.com/office/drawing/2014/main" id="{EF4CA70D-5B7E-FECE-DCFA-8677374966D0}"/>
              </a:ext>
            </a:extLst>
          </p:cNvPr>
          <p:cNvSpPr txBox="1">
            <a:spLocks noGrp="1"/>
          </p:cNvSpPr>
          <p:nvPr>
            <p:ph type="title"/>
          </p:nvPr>
        </p:nvSpPr>
        <p:spPr>
          <a:xfrm>
            <a:off x="2102567" y="211260"/>
            <a:ext cx="493886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Image Generation</a:t>
            </a:r>
            <a:endParaRPr dirty="0"/>
          </a:p>
        </p:txBody>
      </p:sp>
      <p:sp>
        <p:nvSpPr>
          <p:cNvPr id="734" name="Google Shape;734;p73">
            <a:extLst>
              <a:ext uri="{FF2B5EF4-FFF2-40B4-BE49-F238E27FC236}">
                <a16:creationId xmlns:a16="http://schemas.microsoft.com/office/drawing/2014/main" id="{919A244C-E5E7-C405-699B-57170150BD60}"/>
              </a:ext>
            </a:extLst>
          </p:cNvPr>
          <p:cNvSpPr txBox="1">
            <a:spLocks noGrp="1"/>
          </p:cNvSpPr>
          <p:nvPr>
            <p:ph type="subTitle" idx="1"/>
          </p:nvPr>
        </p:nvSpPr>
        <p:spPr>
          <a:xfrm>
            <a:off x="820273" y="1837764"/>
            <a:ext cx="3003174" cy="19901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t>This function uses the preloaded pipeline to generate an image from a text prompt with specified inference steps and guidance scale.</a:t>
            </a:r>
            <a:endParaRPr sz="1800" dirty="0"/>
          </a:p>
        </p:txBody>
      </p:sp>
      <p:pic>
        <p:nvPicPr>
          <p:cNvPr id="3" name="Picture 2">
            <a:extLst>
              <a:ext uri="{FF2B5EF4-FFF2-40B4-BE49-F238E27FC236}">
                <a16:creationId xmlns:a16="http://schemas.microsoft.com/office/drawing/2014/main" id="{2BDC8305-845D-5C42-9822-CAD38F2CC27F}"/>
              </a:ext>
            </a:extLst>
          </p:cNvPr>
          <p:cNvPicPr>
            <a:picLocks noChangeAspect="1"/>
          </p:cNvPicPr>
          <p:nvPr/>
        </p:nvPicPr>
        <p:blipFill>
          <a:blip r:embed="rId3"/>
          <a:stretch>
            <a:fillRect/>
          </a:stretch>
        </p:blipFill>
        <p:spPr>
          <a:xfrm>
            <a:off x="4025153" y="1246094"/>
            <a:ext cx="4867834" cy="2933022"/>
          </a:xfrm>
          <a:prstGeom prst="rect">
            <a:avLst/>
          </a:prstGeom>
        </p:spPr>
      </p:pic>
      <p:pic>
        <p:nvPicPr>
          <p:cNvPr id="4" name="Picture 3">
            <a:extLst>
              <a:ext uri="{FF2B5EF4-FFF2-40B4-BE49-F238E27FC236}">
                <a16:creationId xmlns:a16="http://schemas.microsoft.com/office/drawing/2014/main" id="{C66C1A23-F8D3-5793-9B74-C2545072FF4F}"/>
              </a:ext>
            </a:extLst>
          </p:cNvPr>
          <p:cNvPicPr>
            <a:picLocks noChangeAspect="1"/>
          </p:cNvPicPr>
          <p:nvPr/>
        </p:nvPicPr>
        <p:blipFill>
          <a:blip r:embed="rId4"/>
          <a:stretch>
            <a:fillRect/>
          </a:stretch>
        </p:blipFill>
        <p:spPr>
          <a:xfrm>
            <a:off x="3890682" y="1175645"/>
            <a:ext cx="5154705" cy="3967856"/>
          </a:xfrm>
          <a:prstGeom prst="rect">
            <a:avLst/>
          </a:prstGeom>
        </p:spPr>
      </p:pic>
    </p:spTree>
    <p:extLst>
      <p:ext uri="{BB962C8B-B14F-4D97-AF65-F5344CB8AC3E}">
        <p14:creationId xmlns:p14="http://schemas.microsoft.com/office/powerpoint/2010/main" val="1120153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2C85-0FD3-766D-F164-C32CC80072BE}"/>
              </a:ext>
            </a:extLst>
          </p:cNvPr>
          <p:cNvSpPr>
            <a:spLocks noGrp="1"/>
          </p:cNvSpPr>
          <p:nvPr>
            <p:ph type="title"/>
          </p:nvPr>
        </p:nvSpPr>
        <p:spPr>
          <a:xfrm>
            <a:off x="1065362" y="2214648"/>
            <a:ext cx="1275300" cy="997200"/>
          </a:xfrm>
        </p:spPr>
        <p:txBody>
          <a:bodyPr/>
          <a:lstStyle/>
          <a:p>
            <a:r>
              <a:rPr lang="en-US" dirty="0"/>
              <a:t>04</a:t>
            </a:r>
          </a:p>
        </p:txBody>
      </p:sp>
      <p:sp>
        <p:nvSpPr>
          <p:cNvPr id="3" name="Subtitle 2">
            <a:extLst>
              <a:ext uri="{FF2B5EF4-FFF2-40B4-BE49-F238E27FC236}">
                <a16:creationId xmlns:a16="http://schemas.microsoft.com/office/drawing/2014/main" id="{17FDF5D5-E86D-FA39-53BF-71ACBA595A89}"/>
              </a:ext>
            </a:extLst>
          </p:cNvPr>
          <p:cNvSpPr>
            <a:spLocks noGrp="1"/>
          </p:cNvSpPr>
          <p:nvPr>
            <p:ph type="subTitle" idx="1"/>
          </p:nvPr>
        </p:nvSpPr>
        <p:spPr>
          <a:xfrm>
            <a:off x="3276480" y="3186524"/>
            <a:ext cx="2336400" cy="484800"/>
          </a:xfrm>
        </p:spPr>
        <p:txBody>
          <a:bodyPr/>
          <a:lstStyle/>
          <a:p>
            <a:r>
              <a:rPr lang="en-US" sz="1800" dirty="0"/>
              <a:t>Training &amp; Testing</a:t>
            </a:r>
          </a:p>
        </p:txBody>
      </p:sp>
      <p:sp>
        <p:nvSpPr>
          <p:cNvPr id="4" name="Title 3">
            <a:extLst>
              <a:ext uri="{FF2B5EF4-FFF2-40B4-BE49-F238E27FC236}">
                <a16:creationId xmlns:a16="http://schemas.microsoft.com/office/drawing/2014/main" id="{737B1A67-DCB6-2224-3F17-CD6C7843C476}"/>
              </a:ext>
            </a:extLst>
          </p:cNvPr>
          <p:cNvSpPr>
            <a:spLocks noGrp="1"/>
          </p:cNvSpPr>
          <p:nvPr>
            <p:ph type="title" idx="2"/>
          </p:nvPr>
        </p:nvSpPr>
        <p:spPr>
          <a:xfrm>
            <a:off x="3723746" y="2189324"/>
            <a:ext cx="1275300" cy="997200"/>
          </a:xfrm>
        </p:spPr>
        <p:txBody>
          <a:bodyPr/>
          <a:lstStyle/>
          <a:p>
            <a:r>
              <a:rPr lang="en-US" dirty="0"/>
              <a:t>05</a:t>
            </a:r>
          </a:p>
        </p:txBody>
      </p:sp>
      <p:sp>
        <p:nvSpPr>
          <p:cNvPr id="5" name="Subtitle 4">
            <a:extLst>
              <a:ext uri="{FF2B5EF4-FFF2-40B4-BE49-F238E27FC236}">
                <a16:creationId xmlns:a16="http://schemas.microsoft.com/office/drawing/2014/main" id="{12E88AA7-2284-9A06-4B1C-660A4EEF1E5A}"/>
              </a:ext>
            </a:extLst>
          </p:cNvPr>
          <p:cNvSpPr>
            <a:spLocks noGrp="1"/>
          </p:cNvSpPr>
          <p:nvPr>
            <p:ph type="subTitle" idx="3"/>
          </p:nvPr>
        </p:nvSpPr>
        <p:spPr>
          <a:xfrm>
            <a:off x="6613684" y="3211848"/>
            <a:ext cx="2336400" cy="484800"/>
          </a:xfrm>
        </p:spPr>
        <p:txBody>
          <a:bodyPr/>
          <a:lstStyle/>
          <a:p>
            <a:r>
              <a:rPr lang="en-US" sz="1800" dirty="0"/>
              <a:t>deployment</a:t>
            </a:r>
          </a:p>
        </p:txBody>
      </p:sp>
      <p:sp>
        <p:nvSpPr>
          <p:cNvPr id="11" name="Title 10">
            <a:extLst>
              <a:ext uri="{FF2B5EF4-FFF2-40B4-BE49-F238E27FC236}">
                <a16:creationId xmlns:a16="http://schemas.microsoft.com/office/drawing/2014/main" id="{5476168A-14F7-66D8-5196-A68D7BA49868}"/>
              </a:ext>
            </a:extLst>
          </p:cNvPr>
          <p:cNvSpPr>
            <a:spLocks noGrp="1"/>
          </p:cNvSpPr>
          <p:nvPr>
            <p:ph type="title" idx="9"/>
          </p:nvPr>
        </p:nvSpPr>
        <p:spPr/>
        <p:txBody>
          <a:bodyPr/>
          <a:lstStyle/>
          <a:p>
            <a:r>
              <a:rPr lang="en-US" b="1" dirty="0"/>
              <a:t>TABLE OF </a:t>
            </a:r>
            <a:r>
              <a:rPr lang="en-US" dirty="0"/>
              <a:t>CONTENTS</a:t>
            </a:r>
            <a:br>
              <a:rPr lang="en-US" dirty="0"/>
            </a:br>
            <a:endParaRPr lang="en-US" dirty="0"/>
          </a:p>
        </p:txBody>
      </p:sp>
      <p:sp>
        <p:nvSpPr>
          <p:cNvPr id="14" name="Google Shape;251;p45">
            <a:extLst>
              <a:ext uri="{FF2B5EF4-FFF2-40B4-BE49-F238E27FC236}">
                <a16:creationId xmlns:a16="http://schemas.microsoft.com/office/drawing/2014/main" id="{A994C229-D074-C6ED-CB55-73237CC1C854}"/>
              </a:ext>
            </a:extLst>
          </p:cNvPr>
          <p:cNvSpPr txBox="1">
            <a:spLocks/>
          </p:cNvSpPr>
          <p:nvPr/>
        </p:nvSpPr>
        <p:spPr>
          <a:xfrm>
            <a:off x="6317145" y="2194424"/>
            <a:ext cx="1656887" cy="123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lectrolize"/>
              <a:buNone/>
              <a:defRPr sz="6000" b="1" i="0" u="none" strike="noStrike" cap="none">
                <a:solidFill>
                  <a:schemeClr val="dk1"/>
                </a:solidFill>
                <a:latin typeface="Electrolize"/>
                <a:ea typeface="Electrolize"/>
                <a:cs typeface="Electrolize"/>
                <a:sym typeface="Electrolize"/>
              </a:defRPr>
            </a:lvl1pPr>
            <a:lvl2pPr marR="0" lvl="1"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2pPr>
            <a:lvl3pPr marR="0" lvl="2"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3pPr>
            <a:lvl4pPr marR="0" lvl="3"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4pPr>
            <a:lvl5pPr marR="0" lvl="4"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5pPr>
            <a:lvl6pPr marR="0" lvl="5"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6pPr>
            <a:lvl7pPr marR="0" lvl="6"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7pPr>
            <a:lvl8pPr marR="0" lvl="7"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8pPr>
            <a:lvl9pPr marR="0" lvl="8" algn="l" rtl="0">
              <a:lnSpc>
                <a:spcPct val="100000"/>
              </a:lnSpc>
              <a:spcBef>
                <a:spcPts val="0"/>
              </a:spcBef>
              <a:spcAft>
                <a:spcPts val="0"/>
              </a:spcAft>
              <a:buClr>
                <a:schemeClr val="dk1"/>
              </a:buClr>
              <a:buSzPts val="3000"/>
              <a:buFont typeface="Electrolize"/>
              <a:buNone/>
              <a:defRPr sz="3000" b="0" i="0" u="none" strike="noStrike" cap="none">
                <a:solidFill>
                  <a:schemeClr val="dk1"/>
                </a:solidFill>
                <a:latin typeface="Electrolize"/>
                <a:ea typeface="Electrolize"/>
                <a:cs typeface="Electrolize"/>
                <a:sym typeface="Electrolize"/>
              </a:defRPr>
            </a:lvl9pPr>
          </a:lstStyle>
          <a:p>
            <a:pPr algn="ctr"/>
            <a:r>
              <a:rPr lang="en" dirty="0"/>
              <a:t>06</a:t>
            </a:r>
          </a:p>
        </p:txBody>
      </p:sp>
      <p:sp>
        <p:nvSpPr>
          <p:cNvPr id="15" name="TextBox 14">
            <a:extLst>
              <a:ext uri="{FF2B5EF4-FFF2-40B4-BE49-F238E27FC236}">
                <a16:creationId xmlns:a16="http://schemas.microsoft.com/office/drawing/2014/main" id="{A7216998-88BA-6B87-7CA5-89E3FA31DD1F}"/>
              </a:ext>
            </a:extLst>
          </p:cNvPr>
          <p:cNvSpPr txBox="1"/>
          <p:nvPr/>
        </p:nvSpPr>
        <p:spPr>
          <a:xfrm>
            <a:off x="534812" y="3244258"/>
            <a:ext cx="2336400" cy="369332"/>
          </a:xfrm>
          <a:prstGeom prst="rect">
            <a:avLst/>
          </a:prstGeom>
          <a:noFill/>
        </p:spPr>
        <p:txBody>
          <a:bodyPr wrap="square" rtlCol="0">
            <a:spAutoFit/>
          </a:bodyPr>
          <a:lstStyle/>
          <a:p>
            <a:pPr algn="ctr"/>
            <a:r>
              <a:rPr lang="en-US" dirty="0"/>
              <a:t>Model </a:t>
            </a:r>
            <a:r>
              <a:rPr lang="en-GB" dirty="0"/>
              <a:t>Architecture </a:t>
            </a:r>
            <a:endParaRPr lang="en-US" dirty="0"/>
          </a:p>
        </p:txBody>
      </p:sp>
    </p:spTree>
    <p:extLst>
      <p:ext uri="{BB962C8B-B14F-4D97-AF65-F5344CB8AC3E}">
        <p14:creationId xmlns:p14="http://schemas.microsoft.com/office/powerpoint/2010/main" val="2992777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1C80D8DE-4FD8-4C22-5C07-F91BD2189C66}"/>
            </a:ext>
          </a:extLst>
        </p:cNvPr>
        <p:cNvGrpSpPr/>
        <p:nvPr/>
      </p:nvGrpSpPr>
      <p:grpSpPr>
        <a:xfrm>
          <a:off x="0" y="0"/>
          <a:ext cx="0" cy="0"/>
          <a:chOff x="0" y="0"/>
          <a:chExt cx="0" cy="0"/>
        </a:xfrm>
      </p:grpSpPr>
      <p:sp>
        <p:nvSpPr>
          <p:cNvPr id="730" name="Google Shape;730;p73">
            <a:extLst>
              <a:ext uri="{FF2B5EF4-FFF2-40B4-BE49-F238E27FC236}">
                <a16:creationId xmlns:a16="http://schemas.microsoft.com/office/drawing/2014/main" id="{BAE9C1D5-0789-42FC-2911-5417AF970609}"/>
              </a:ext>
            </a:extLst>
          </p:cNvPr>
          <p:cNvSpPr txBox="1">
            <a:spLocks noGrp="1"/>
          </p:cNvSpPr>
          <p:nvPr>
            <p:ph type="title"/>
          </p:nvPr>
        </p:nvSpPr>
        <p:spPr>
          <a:xfrm>
            <a:off x="902367" y="4627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Building the </a:t>
            </a:r>
            <a:r>
              <a:rPr lang="en-GB" dirty="0" err="1"/>
              <a:t>Gradio</a:t>
            </a:r>
            <a:r>
              <a:rPr lang="en-GB" dirty="0"/>
              <a:t> Interface</a:t>
            </a:r>
          </a:p>
        </p:txBody>
      </p:sp>
      <p:sp>
        <p:nvSpPr>
          <p:cNvPr id="734" name="Google Shape;734;p73">
            <a:extLst>
              <a:ext uri="{FF2B5EF4-FFF2-40B4-BE49-F238E27FC236}">
                <a16:creationId xmlns:a16="http://schemas.microsoft.com/office/drawing/2014/main" id="{BE4D35EB-5350-DA66-315A-237FC573ADEB}"/>
              </a:ext>
            </a:extLst>
          </p:cNvPr>
          <p:cNvSpPr txBox="1">
            <a:spLocks noGrp="1"/>
          </p:cNvSpPr>
          <p:nvPr>
            <p:ph type="subTitle" idx="1"/>
          </p:nvPr>
        </p:nvSpPr>
        <p:spPr>
          <a:xfrm>
            <a:off x="902367" y="2315356"/>
            <a:ext cx="3063132" cy="11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err="1"/>
              <a:t>Gradio</a:t>
            </a:r>
            <a:r>
              <a:rPr lang="en-GB" sz="1800" dirty="0"/>
              <a:t> web app interface with a title and layout components. When the "Generate Image" button is clicked, it calls </a:t>
            </a:r>
            <a:r>
              <a:rPr lang="en-GB" sz="1800" dirty="0" err="1"/>
              <a:t>generate_image</a:t>
            </a:r>
            <a:r>
              <a:rPr lang="en-GB" sz="1800" dirty="0"/>
              <a:t>() using the input values and displays the output image.</a:t>
            </a:r>
            <a:endParaRPr sz="1800" dirty="0"/>
          </a:p>
        </p:txBody>
      </p:sp>
      <p:pic>
        <p:nvPicPr>
          <p:cNvPr id="3" name="Picture 2">
            <a:extLst>
              <a:ext uri="{FF2B5EF4-FFF2-40B4-BE49-F238E27FC236}">
                <a16:creationId xmlns:a16="http://schemas.microsoft.com/office/drawing/2014/main" id="{366C6666-CB64-C1E4-2B31-9C9943E82E04}"/>
              </a:ext>
            </a:extLst>
          </p:cNvPr>
          <p:cNvPicPr>
            <a:picLocks noChangeAspect="1"/>
          </p:cNvPicPr>
          <p:nvPr/>
        </p:nvPicPr>
        <p:blipFill>
          <a:blip r:embed="rId3"/>
          <a:stretch>
            <a:fillRect/>
          </a:stretch>
        </p:blipFill>
        <p:spPr>
          <a:xfrm>
            <a:off x="4338918" y="1636416"/>
            <a:ext cx="4457486" cy="2758009"/>
          </a:xfrm>
          <a:prstGeom prst="rect">
            <a:avLst/>
          </a:prstGeom>
        </p:spPr>
      </p:pic>
      <p:pic>
        <p:nvPicPr>
          <p:cNvPr id="4" name="Picture 3">
            <a:extLst>
              <a:ext uri="{FF2B5EF4-FFF2-40B4-BE49-F238E27FC236}">
                <a16:creationId xmlns:a16="http://schemas.microsoft.com/office/drawing/2014/main" id="{1786E623-9D4A-96D4-F063-5DD911AB2A88}"/>
              </a:ext>
            </a:extLst>
          </p:cNvPr>
          <p:cNvPicPr>
            <a:picLocks noChangeAspect="1"/>
          </p:cNvPicPr>
          <p:nvPr/>
        </p:nvPicPr>
        <p:blipFill>
          <a:blip r:embed="rId4"/>
          <a:stretch>
            <a:fillRect/>
          </a:stretch>
        </p:blipFill>
        <p:spPr>
          <a:xfrm>
            <a:off x="4089972" y="1558093"/>
            <a:ext cx="4955377" cy="3585407"/>
          </a:xfrm>
          <a:prstGeom prst="rect">
            <a:avLst/>
          </a:prstGeom>
        </p:spPr>
      </p:pic>
    </p:spTree>
    <p:extLst>
      <p:ext uri="{BB962C8B-B14F-4D97-AF65-F5344CB8AC3E}">
        <p14:creationId xmlns:p14="http://schemas.microsoft.com/office/powerpoint/2010/main" val="234786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9">
          <a:extLst>
            <a:ext uri="{FF2B5EF4-FFF2-40B4-BE49-F238E27FC236}">
              <a16:creationId xmlns:a16="http://schemas.microsoft.com/office/drawing/2014/main" id="{92EB4ACE-2E40-4727-CC86-49D63D326BCE}"/>
            </a:ext>
          </a:extLst>
        </p:cNvPr>
        <p:cNvGrpSpPr/>
        <p:nvPr/>
      </p:nvGrpSpPr>
      <p:grpSpPr>
        <a:xfrm>
          <a:off x="0" y="0"/>
          <a:ext cx="0" cy="0"/>
          <a:chOff x="0" y="0"/>
          <a:chExt cx="0" cy="0"/>
        </a:xfrm>
      </p:grpSpPr>
      <p:sp>
        <p:nvSpPr>
          <p:cNvPr id="730" name="Google Shape;730;p73">
            <a:extLst>
              <a:ext uri="{FF2B5EF4-FFF2-40B4-BE49-F238E27FC236}">
                <a16:creationId xmlns:a16="http://schemas.microsoft.com/office/drawing/2014/main" id="{F9ED0468-DD83-BB86-013E-3FDAEA3B606C}"/>
              </a:ext>
            </a:extLst>
          </p:cNvPr>
          <p:cNvSpPr txBox="1">
            <a:spLocks noGrp="1"/>
          </p:cNvSpPr>
          <p:nvPr>
            <p:ph type="title"/>
          </p:nvPr>
        </p:nvSpPr>
        <p:spPr>
          <a:xfrm>
            <a:off x="1483872" y="400528"/>
            <a:ext cx="617625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Deploying the Web App</a:t>
            </a:r>
          </a:p>
        </p:txBody>
      </p:sp>
      <p:sp>
        <p:nvSpPr>
          <p:cNvPr id="734" name="Google Shape;734;p73">
            <a:extLst>
              <a:ext uri="{FF2B5EF4-FFF2-40B4-BE49-F238E27FC236}">
                <a16:creationId xmlns:a16="http://schemas.microsoft.com/office/drawing/2014/main" id="{8E535304-1E2A-691D-58C1-7AA90A3E4833}"/>
              </a:ext>
            </a:extLst>
          </p:cNvPr>
          <p:cNvSpPr txBox="1">
            <a:spLocks noGrp="1"/>
          </p:cNvSpPr>
          <p:nvPr>
            <p:ph type="subTitle" idx="1"/>
          </p:nvPr>
        </p:nvSpPr>
        <p:spPr>
          <a:xfrm>
            <a:off x="719999" y="1475232"/>
            <a:ext cx="4778593" cy="12201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t>Ensures the app runs only when the script is executed directly (not imported as a module).It launches the </a:t>
            </a:r>
            <a:r>
              <a:rPr lang="en-GB" sz="1800" dirty="0" err="1"/>
              <a:t>Gradio</a:t>
            </a:r>
            <a:r>
              <a:rPr lang="en-GB" sz="1800" dirty="0"/>
              <a:t> web app locally on port 7860 without generating a public share link.</a:t>
            </a:r>
            <a:endParaRPr sz="1800" dirty="0"/>
          </a:p>
        </p:txBody>
      </p:sp>
      <p:pic>
        <p:nvPicPr>
          <p:cNvPr id="3" name="Picture 2">
            <a:extLst>
              <a:ext uri="{FF2B5EF4-FFF2-40B4-BE49-F238E27FC236}">
                <a16:creationId xmlns:a16="http://schemas.microsoft.com/office/drawing/2014/main" id="{C6EE0E83-2E8D-5156-433D-476F0AABD491}"/>
              </a:ext>
            </a:extLst>
          </p:cNvPr>
          <p:cNvPicPr>
            <a:picLocks noChangeAspect="1"/>
          </p:cNvPicPr>
          <p:nvPr/>
        </p:nvPicPr>
        <p:blipFill>
          <a:blip r:embed="rId3"/>
          <a:stretch>
            <a:fillRect/>
          </a:stretch>
        </p:blipFill>
        <p:spPr>
          <a:xfrm>
            <a:off x="4835125" y="2695420"/>
            <a:ext cx="3911801" cy="1688631"/>
          </a:xfrm>
          <a:prstGeom prst="rect">
            <a:avLst/>
          </a:prstGeom>
        </p:spPr>
      </p:pic>
      <p:pic>
        <p:nvPicPr>
          <p:cNvPr id="4" name="Picture 3">
            <a:extLst>
              <a:ext uri="{FF2B5EF4-FFF2-40B4-BE49-F238E27FC236}">
                <a16:creationId xmlns:a16="http://schemas.microsoft.com/office/drawing/2014/main" id="{4D50C95D-2F7B-B88C-B3A7-F80055554927}"/>
              </a:ext>
            </a:extLst>
          </p:cNvPr>
          <p:cNvPicPr>
            <a:picLocks noChangeAspect="1"/>
          </p:cNvPicPr>
          <p:nvPr/>
        </p:nvPicPr>
        <p:blipFill>
          <a:blip r:embed="rId4"/>
          <a:stretch>
            <a:fillRect/>
          </a:stretch>
        </p:blipFill>
        <p:spPr>
          <a:xfrm>
            <a:off x="4715435" y="2510135"/>
            <a:ext cx="4151182" cy="2633365"/>
          </a:xfrm>
          <a:prstGeom prst="rect">
            <a:avLst/>
          </a:prstGeom>
        </p:spPr>
      </p:pic>
    </p:spTree>
    <p:extLst>
      <p:ext uri="{BB962C8B-B14F-4D97-AF65-F5344CB8AC3E}">
        <p14:creationId xmlns:p14="http://schemas.microsoft.com/office/powerpoint/2010/main" val="1880879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wood table&#10;&#10;AI-generated content may be incorrect.">
            <a:extLst>
              <a:ext uri="{FF2B5EF4-FFF2-40B4-BE49-F238E27FC236}">
                <a16:creationId xmlns:a16="http://schemas.microsoft.com/office/drawing/2014/main" id="{849F5BF2-D64D-ED51-00A2-9D97B0297F10}"/>
              </a:ext>
            </a:extLst>
          </p:cNvPr>
          <p:cNvPicPr>
            <a:picLocks noChangeAspect="1"/>
          </p:cNvPicPr>
          <p:nvPr/>
        </p:nvPicPr>
        <p:blipFill>
          <a:blip r:embed="rId2"/>
          <a:stretch>
            <a:fillRect/>
          </a:stretch>
        </p:blipFill>
        <p:spPr>
          <a:xfrm>
            <a:off x="0" y="851647"/>
            <a:ext cx="9144000" cy="4186518"/>
          </a:xfrm>
          <a:prstGeom prst="rect">
            <a:avLst/>
          </a:prstGeom>
        </p:spPr>
      </p:pic>
      <p:sp>
        <p:nvSpPr>
          <p:cNvPr id="7" name="Title 1">
            <a:extLst>
              <a:ext uri="{FF2B5EF4-FFF2-40B4-BE49-F238E27FC236}">
                <a16:creationId xmlns:a16="http://schemas.microsoft.com/office/drawing/2014/main" id="{BF7BE89D-967A-8874-DE7C-853E4A7CE853}"/>
              </a:ext>
            </a:extLst>
          </p:cNvPr>
          <p:cNvSpPr>
            <a:spLocks noGrp="1"/>
          </p:cNvSpPr>
          <p:nvPr>
            <p:ph type="title"/>
          </p:nvPr>
        </p:nvSpPr>
        <p:spPr>
          <a:xfrm>
            <a:off x="3158400" y="105335"/>
            <a:ext cx="3018282" cy="572700"/>
          </a:xfrm>
        </p:spPr>
        <p:txBody>
          <a:bodyPr/>
          <a:lstStyle/>
          <a:p>
            <a:r>
              <a:rPr lang="en-GB" dirty="0"/>
              <a:t>Results</a:t>
            </a:r>
          </a:p>
        </p:txBody>
      </p:sp>
    </p:spTree>
    <p:extLst>
      <p:ext uri="{BB962C8B-B14F-4D97-AF65-F5344CB8AC3E}">
        <p14:creationId xmlns:p14="http://schemas.microsoft.com/office/powerpoint/2010/main" val="991332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3B7FB1-E548-EA5F-CCE2-E977FAAB7493}"/>
              </a:ext>
            </a:extLst>
          </p:cNvPr>
          <p:cNvPicPr>
            <a:picLocks noChangeAspect="1"/>
          </p:cNvPicPr>
          <p:nvPr/>
        </p:nvPicPr>
        <p:blipFill>
          <a:blip r:embed="rId2"/>
          <a:stretch>
            <a:fillRect/>
          </a:stretch>
        </p:blipFill>
        <p:spPr>
          <a:xfrm>
            <a:off x="0" y="179294"/>
            <a:ext cx="9144000" cy="4579376"/>
          </a:xfrm>
          <a:prstGeom prst="rect">
            <a:avLst/>
          </a:prstGeom>
        </p:spPr>
      </p:pic>
    </p:spTree>
    <p:extLst>
      <p:ext uri="{BB962C8B-B14F-4D97-AF65-F5344CB8AC3E}">
        <p14:creationId xmlns:p14="http://schemas.microsoft.com/office/powerpoint/2010/main" val="4084563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34FD502-79A2-0945-7370-4CF97E23C932}"/>
              </a:ext>
            </a:extLst>
          </p:cNvPr>
          <p:cNvSpPr>
            <a:spLocks noGrp="1"/>
          </p:cNvSpPr>
          <p:nvPr>
            <p:ph type="subTitle" idx="1"/>
          </p:nvPr>
        </p:nvSpPr>
        <p:spPr>
          <a:xfrm>
            <a:off x="1000350" y="2184713"/>
            <a:ext cx="6899050" cy="1173900"/>
          </a:xfrm>
        </p:spPr>
        <p:txBody>
          <a:bodyPr/>
          <a:lstStyle/>
          <a:p>
            <a:r>
              <a:rPr lang="en-GB" dirty="0">
                <a:hlinkClick r:id="rId2"/>
              </a:rPr>
              <a:t>https://github.com/belalmohamedd/Text_to_image-generation-project</a:t>
            </a:r>
            <a:endParaRPr lang="en-GB" dirty="0"/>
          </a:p>
        </p:txBody>
      </p:sp>
      <p:sp>
        <p:nvSpPr>
          <p:cNvPr id="3" name="Title 2">
            <a:extLst>
              <a:ext uri="{FF2B5EF4-FFF2-40B4-BE49-F238E27FC236}">
                <a16:creationId xmlns:a16="http://schemas.microsoft.com/office/drawing/2014/main" id="{7F3314DF-39D7-1BAE-9DEE-A96446D44A22}"/>
              </a:ext>
            </a:extLst>
          </p:cNvPr>
          <p:cNvSpPr>
            <a:spLocks noGrp="1"/>
          </p:cNvSpPr>
          <p:nvPr>
            <p:ph type="title"/>
          </p:nvPr>
        </p:nvSpPr>
        <p:spPr/>
        <p:txBody>
          <a:bodyPr/>
          <a:lstStyle/>
          <a:p>
            <a:r>
              <a:rPr lang="en-GB" dirty="0"/>
              <a:t>GitHub Repository </a:t>
            </a:r>
          </a:p>
        </p:txBody>
      </p:sp>
    </p:spTree>
    <p:extLst>
      <p:ext uri="{BB962C8B-B14F-4D97-AF65-F5344CB8AC3E}">
        <p14:creationId xmlns:p14="http://schemas.microsoft.com/office/powerpoint/2010/main" val="2030479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756;p75">
            <a:extLst>
              <a:ext uri="{FF2B5EF4-FFF2-40B4-BE49-F238E27FC236}">
                <a16:creationId xmlns:a16="http://schemas.microsoft.com/office/drawing/2014/main" id="{7F5DCEF9-1952-C04F-13FD-BB814530C4FF}"/>
              </a:ext>
            </a:extLst>
          </p:cNvPr>
          <p:cNvSpPr txBox="1">
            <a:spLocks/>
          </p:cNvSpPr>
          <p:nvPr/>
        </p:nvSpPr>
        <p:spPr>
          <a:xfrm>
            <a:off x="2582383" y="2070450"/>
            <a:ext cx="3708300" cy="1002600"/>
          </a:xfrm>
          <a:prstGeom prst="rect">
            <a:avLst/>
          </a:prstGeom>
          <a:noFill/>
          <a:ln w="0">
            <a:noFill/>
          </a:ln>
        </p:spPr>
        <p:txBody>
          <a:bodyPr spcFirstLastPara="1" wrap="square" lIns="91425" tIns="91425" rIns="91425" bIns="91425" anchor="b" anchorCtr="0">
            <a:noAutofit/>
          </a:bodyPr>
          <a:lstStyle>
            <a:lvl1pPr lvl="0" algn="l" defTabSz="914400" rtl="0" eaLnBrk="1" latinLnBrk="0" hangingPunct="1">
              <a:lnSpc>
                <a:spcPct val="90000"/>
              </a:lnSpc>
              <a:spcBef>
                <a:spcPts val="0"/>
              </a:spcBef>
              <a:spcAft>
                <a:spcPts val="0"/>
              </a:spcAft>
              <a:buSzPts val="3500"/>
              <a:buNone/>
              <a:defRPr sz="4400" kern="1200">
                <a:solidFill>
                  <a:schemeClr val="tx1"/>
                </a:solidFill>
                <a:latin typeface="+mj-lt"/>
                <a:ea typeface="+mj-ea"/>
                <a:cs typeface="+mj-c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pPr algn="ctr"/>
            <a:r>
              <a:rPr lang="en-GB" sz="6400">
                <a:latin typeface="Electrolize"/>
                <a:ea typeface="Electrolize"/>
                <a:cs typeface="Electrolize"/>
                <a:sym typeface="Electrolize"/>
              </a:rPr>
              <a:t>THANKS!</a:t>
            </a:r>
            <a:endParaRPr lang="en-GB" sz="6400" dirty="0">
              <a:latin typeface="Electrolize"/>
              <a:ea typeface="Electrolize"/>
              <a:cs typeface="Electrolize"/>
              <a:sym typeface="Electrolize"/>
            </a:endParaRPr>
          </a:p>
        </p:txBody>
      </p:sp>
    </p:spTree>
    <p:extLst>
      <p:ext uri="{BB962C8B-B14F-4D97-AF65-F5344CB8AC3E}">
        <p14:creationId xmlns:p14="http://schemas.microsoft.com/office/powerpoint/2010/main" val="3504220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3571382" y="2837250"/>
            <a:ext cx="5140817"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800" dirty="0"/>
              <a:t>Introduction </a:t>
            </a:r>
            <a:endParaRPr sz="4800" dirty="0"/>
          </a:p>
        </p:txBody>
      </p:sp>
      <p:sp>
        <p:nvSpPr>
          <p:cNvPr id="251" name="Google Shape;251;p45"/>
          <p:cNvSpPr txBox="1">
            <a:spLocks noGrp="1"/>
          </p:cNvSpPr>
          <p:nvPr>
            <p:ph type="title" idx="2"/>
          </p:nvPr>
        </p:nvSpPr>
        <p:spPr>
          <a:xfrm>
            <a:off x="3961690" y="1290550"/>
            <a:ext cx="43602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pic>
        <p:nvPicPr>
          <p:cNvPr id="253" name="Google Shape;253;p45"/>
          <p:cNvPicPr preferRelativeResize="0"/>
          <p:nvPr/>
        </p:nvPicPr>
        <p:blipFill rotWithShape="1">
          <a:blip r:embed="rId3">
            <a:alphaModFix/>
          </a:blip>
          <a:srcRect l="14335" r="14342"/>
          <a:stretch/>
        </p:blipFill>
        <p:spPr>
          <a:xfrm>
            <a:off x="793150" y="348250"/>
            <a:ext cx="3023699" cy="4260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6"/>
          <p:cNvSpPr txBox="1">
            <a:spLocks noGrp="1"/>
          </p:cNvSpPr>
          <p:nvPr>
            <p:ph type="body" idx="1"/>
          </p:nvPr>
        </p:nvSpPr>
        <p:spPr>
          <a:xfrm>
            <a:off x="979750" y="2345799"/>
            <a:ext cx="3910200" cy="18842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Text-to-image generation is one of today’s most impactful AI fields, enabling machines to create images from text. It's transforming content creation, design, and human-computer interaction, making it a major focus in modern AI research and industry.</a:t>
            </a:r>
          </a:p>
        </p:txBody>
      </p:sp>
      <p:sp>
        <p:nvSpPr>
          <p:cNvPr id="259" name="Google Shape;259;p46"/>
          <p:cNvSpPr txBox="1">
            <a:spLocks noGrp="1"/>
          </p:cNvSpPr>
          <p:nvPr>
            <p:ph type="title"/>
          </p:nvPr>
        </p:nvSpPr>
        <p:spPr>
          <a:xfrm>
            <a:off x="313150" y="1594299"/>
            <a:ext cx="4576800" cy="75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pic>
        <p:nvPicPr>
          <p:cNvPr id="260" name="Google Shape;260;p46"/>
          <p:cNvPicPr preferRelativeResize="0"/>
          <p:nvPr/>
        </p:nvPicPr>
        <p:blipFill rotWithShape="1">
          <a:blip r:embed="rId3">
            <a:alphaModFix/>
          </a:blip>
          <a:srcRect l="19458" t="19631" r="18553" b="661"/>
          <a:stretch/>
        </p:blipFill>
        <p:spPr>
          <a:xfrm>
            <a:off x="5081225" y="624725"/>
            <a:ext cx="3083025" cy="398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DFE4A-4667-4D4B-D27B-F190578A4438}"/>
              </a:ext>
            </a:extLst>
          </p:cNvPr>
          <p:cNvSpPr>
            <a:spLocks noGrp="1"/>
          </p:cNvSpPr>
          <p:nvPr>
            <p:ph type="title"/>
          </p:nvPr>
        </p:nvSpPr>
        <p:spPr>
          <a:xfrm>
            <a:off x="3816849" y="3049124"/>
            <a:ext cx="4360200" cy="841800"/>
          </a:xfrm>
        </p:spPr>
        <p:txBody>
          <a:bodyPr/>
          <a:lstStyle/>
          <a:p>
            <a:r>
              <a:rPr lang="en-US" sz="4400" b="1" dirty="0"/>
              <a:t>dataset</a:t>
            </a:r>
          </a:p>
        </p:txBody>
      </p:sp>
      <p:sp>
        <p:nvSpPr>
          <p:cNvPr id="3" name="Title 2">
            <a:extLst>
              <a:ext uri="{FF2B5EF4-FFF2-40B4-BE49-F238E27FC236}">
                <a16:creationId xmlns:a16="http://schemas.microsoft.com/office/drawing/2014/main" id="{4CB341C2-22A6-9000-BCE6-7A05523FD80F}"/>
              </a:ext>
            </a:extLst>
          </p:cNvPr>
          <p:cNvSpPr>
            <a:spLocks noGrp="1"/>
          </p:cNvSpPr>
          <p:nvPr>
            <p:ph type="title" idx="2"/>
          </p:nvPr>
        </p:nvSpPr>
        <p:spPr>
          <a:xfrm>
            <a:off x="3816849" y="1567847"/>
            <a:ext cx="4360200" cy="1234500"/>
          </a:xfrm>
        </p:spPr>
        <p:txBody>
          <a:bodyPr/>
          <a:lstStyle/>
          <a:p>
            <a:r>
              <a:rPr lang="en-US" dirty="0"/>
              <a:t>02</a:t>
            </a:r>
          </a:p>
        </p:txBody>
      </p:sp>
      <p:pic>
        <p:nvPicPr>
          <p:cNvPr id="2050" name="Picture 2" descr="Dataset Management - cnvrg">
            <a:extLst>
              <a:ext uri="{FF2B5EF4-FFF2-40B4-BE49-F238E27FC236}">
                <a16:creationId xmlns:a16="http://schemas.microsoft.com/office/drawing/2014/main" id="{0E35A21B-F06C-C8E1-15C7-5279CCC78A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926" y="710962"/>
            <a:ext cx="4008612" cy="389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894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7"/>
          <p:cNvSpPr txBox="1">
            <a:spLocks noGrp="1"/>
          </p:cNvSpPr>
          <p:nvPr>
            <p:ph type="body" idx="1"/>
          </p:nvPr>
        </p:nvSpPr>
        <p:spPr>
          <a:xfrm>
            <a:off x="780260" y="1621060"/>
            <a:ext cx="4713900" cy="25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dirty="0"/>
              <a:t>Flickr8k dataset</a:t>
            </a:r>
            <a:endParaRPr dirty="0"/>
          </a:p>
          <a:p>
            <a:pPr marL="241300" lvl="0" indent="-215900" algn="l" rtl="0">
              <a:spcBef>
                <a:spcPts val="1600"/>
              </a:spcBef>
              <a:spcAft>
                <a:spcPts val="0"/>
              </a:spcAft>
              <a:buSzPts val="1400"/>
              <a:buFont typeface="Cairo"/>
              <a:buChar char="●"/>
            </a:pPr>
            <a:r>
              <a:rPr lang="en-US" dirty="0"/>
              <a:t>8091 images </a:t>
            </a:r>
            <a:endParaRPr dirty="0"/>
          </a:p>
          <a:p>
            <a:pPr marL="241300" lvl="0" indent="-215900" algn="l" rtl="0">
              <a:spcBef>
                <a:spcPts val="1600"/>
              </a:spcBef>
              <a:spcAft>
                <a:spcPts val="0"/>
              </a:spcAft>
              <a:buSzPts val="1400"/>
              <a:buFont typeface="Cairo"/>
              <a:buChar char="●"/>
            </a:pPr>
            <a:r>
              <a:rPr lang="en-US" dirty="0"/>
              <a:t>5 captions for each image</a:t>
            </a:r>
            <a:endParaRPr dirty="0"/>
          </a:p>
        </p:txBody>
      </p:sp>
      <p:sp>
        <p:nvSpPr>
          <p:cNvPr id="266" name="Google Shape;266;p4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datset</a:t>
            </a:r>
          </a:p>
        </p:txBody>
      </p:sp>
      <p:pic>
        <p:nvPicPr>
          <p:cNvPr id="3" name="Picture 2">
            <a:extLst>
              <a:ext uri="{FF2B5EF4-FFF2-40B4-BE49-F238E27FC236}">
                <a16:creationId xmlns:a16="http://schemas.microsoft.com/office/drawing/2014/main" id="{7F1A6DBE-51D0-D6AE-3CF5-72C2FD8BE9B2}"/>
              </a:ext>
            </a:extLst>
          </p:cNvPr>
          <p:cNvPicPr>
            <a:picLocks noChangeAspect="1"/>
          </p:cNvPicPr>
          <p:nvPr/>
        </p:nvPicPr>
        <p:blipFill>
          <a:blip r:embed="rId3"/>
          <a:stretch>
            <a:fillRect/>
          </a:stretch>
        </p:blipFill>
        <p:spPr>
          <a:xfrm>
            <a:off x="5494160" y="36100"/>
            <a:ext cx="3689111" cy="2772937"/>
          </a:xfrm>
          <a:prstGeom prst="rect">
            <a:avLst/>
          </a:prstGeom>
        </p:spPr>
      </p:pic>
      <p:pic>
        <p:nvPicPr>
          <p:cNvPr id="5" name="Picture 4">
            <a:extLst>
              <a:ext uri="{FF2B5EF4-FFF2-40B4-BE49-F238E27FC236}">
                <a16:creationId xmlns:a16="http://schemas.microsoft.com/office/drawing/2014/main" id="{8B362FAA-F1C1-238A-7386-FBB5995DA725}"/>
              </a:ext>
            </a:extLst>
          </p:cNvPr>
          <p:cNvPicPr>
            <a:picLocks noChangeAspect="1"/>
          </p:cNvPicPr>
          <p:nvPr/>
        </p:nvPicPr>
        <p:blipFill>
          <a:blip r:embed="rId4"/>
          <a:stretch>
            <a:fillRect/>
          </a:stretch>
        </p:blipFill>
        <p:spPr>
          <a:xfrm>
            <a:off x="3137210" y="2325570"/>
            <a:ext cx="3689111" cy="26820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36CE2F-CAAA-4D66-4BFB-5DD3DCC193E9}"/>
              </a:ext>
            </a:extLst>
          </p:cNvPr>
          <p:cNvSpPr>
            <a:spLocks noGrp="1"/>
          </p:cNvSpPr>
          <p:nvPr>
            <p:ph type="body" idx="1"/>
          </p:nvPr>
        </p:nvSpPr>
        <p:spPr/>
        <p:txBody>
          <a:bodyPr/>
          <a:lstStyle/>
          <a:p>
            <a:endParaRPr lang="en-EG" dirty="0"/>
          </a:p>
        </p:txBody>
      </p:sp>
      <p:sp>
        <p:nvSpPr>
          <p:cNvPr id="3" name="Title 2">
            <a:extLst>
              <a:ext uri="{FF2B5EF4-FFF2-40B4-BE49-F238E27FC236}">
                <a16:creationId xmlns:a16="http://schemas.microsoft.com/office/drawing/2014/main" id="{56488E1D-458A-0503-F843-27A4C180B15D}"/>
              </a:ext>
            </a:extLst>
          </p:cNvPr>
          <p:cNvSpPr>
            <a:spLocks noGrp="1"/>
          </p:cNvSpPr>
          <p:nvPr>
            <p:ph type="title"/>
          </p:nvPr>
        </p:nvSpPr>
        <p:spPr/>
        <p:txBody>
          <a:bodyPr/>
          <a:lstStyle/>
          <a:p>
            <a:r>
              <a:rPr lang="en-US" sz="1800" b="1" i="0" u="none" strike="noStrike" cap="all" dirty="0">
                <a:solidFill>
                  <a:srgbClr val="07071B"/>
                </a:solidFill>
                <a:effectLst/>
                <a:latin typeface="Big Shoulders Display"/>
              </a:rPr>
              <a:t>ACQUIRING THE FLICKR8K DATASET</a:t>
            </a:r>
            <a:endParaRPr lang="en-EG" sz="1800" dirty="0"/>
          </a:p>
        </p:txBody>
      </p:sp>
      <p:pic>
        <p:nvPicPr>
          <p:cNvPr id="5" name="Picture 4" descr="A diagram of a circular arrow&#10;&#10;AI-generated content may be incorrect.">
            <a:extLst>
              <a:ext uri="{FF2B5EF4-FFF2-40B4-BE49-F238E27FC236}">
                <a16:creationId xmlns:a16="http://schemas.microsoft.com/office/drawing/2014/main" id="{315E85BD-93D3-AF0B-D0D1-120D21F128ED}"/>
              </a:ext>
            </a:extLst>
          </p:cNvPr>
          <p:cNvPicPr>
            <a:picLocks noChangeAspect="1"/>
          </p:cNvPicPr>
          <p:nvPr/>
        </p:nvPicPr>
        <p:blipFill>
          <a:blip r:embed="rId2"/>
          <a:stretch>
            <a:fillRect/>
          </a:stretch>
        </p:blipFill>
        <p:spPr>
          <a:xfrm>
            <a:off x="685800" y="1191794"/>
            <a:ext cx="7772400" cy="2759912"/>
          </a:xfrm>
          <a:prstGeom prst="rect">
            <a:avLst/>
          </a:prstGeom>
        </p:spPr>
      </p:pic>
    </p:spTree>
    <p:extLst>
      <p:ext uri="{BB962C8B-B14F-4D97-AF65-F5344CB8AC3E}">
        <p14:creationId xmlns:p14="http://schemas.microsoft.com/office/powerpoint/2010/main" val="98364792"/>
      </p:ext>
    </p:extLst>
  </p:cSld>
  <p:clrMapOvr>
    <a:masterClrMapping/>
  </p:clrMapOvr>
</p:sld>
</file>

<file path=ppt/theme/theme1.xml><?xml version="1.0" encoding="utf-8"?>
<a:theme xmlns:a="http://schemas.openxmlformats.org/drawingml/2006/main"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outh Korean Robotics &amp; AI History Lesson for College by Slidesgo">
  <a:themeElements>
    <a:clrScheme name="Simple Light">
      <a:dk1>
        <a:srgbClr val="434343"/>
      </a:dk1>
      <a:lt1>
        <a:srgbClr val="666666"/>
      </a:lt1>
      <a:dk2>
        <a:srgbClr val="C38382"/>
      </a:dk2>
      <a:lt2>
        <a:srgbClr val="D9A4A3"/>
      </a:lt2>
      <a:accent1>
        <a:srgbClr val="F7C4B1"/>
      </a:accent1>
      <a:accent2>
        <a:srgbClr val="E7A885"/>
      </a:accent2>
      <a:accent3>
        <a:srgbClr val="F2DDC7"/>
      </a:accent3>
      <a:accent4>
        <a:srgbClr val="A0A9B0"/>
      </a:accent4>
      <a:accent5>
        <a:srgbClr val="D0D1D5"/>
      </a:accent5>
      <a:accent6>
        <a:srgbClr val="FFFFFF"/>
      </a:accent6>
      <a:hlink>
        <a:srgbClr val="43434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854c771-0f21-4ba9-aa09-2966df964e1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DA28D0D903F54989A801C0A9B2F247" ma:contentTypeVersion="5" ma:contentTypeDescription="Create a new document." ma:contentTypeScope="" ma:versionID="03c3d9c17ec531ab684eb9265ae56fac">
  <xsd:schema xmlns:xsd="http://www.w3.org/2001/XMLSchema" xmlns:xs="http://www.w3.org/2001/XMLSchema" xmlns:p="http://schemas.microsoft.com/office/2006/metadata/properties" xmlns:ns3="f854c771-0f21-4ba9-aa09-2966df964e19" targetNamespace="http://schemas.microsoft.com/office/2006/metadata/properties" ma:root="true" ma:fieldsID="3cf6238b949656b492c9e93411963185" ns3:_="">
    <xsd:import namespace="f854c771-0f21-4ba9-aa09-2966df964e1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4c771-0f21-4ba9-aa09-2966df964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E0E800-5CCD-499D-BF97-DEA817D680D9}">
  <ds:schemaRefs>
    <ds:schemaRef ds:uri="http://schemas.microsoft.com/sharepoint/v3/contenttype/forms"/>
  </ds:schemaRefs>
</ds:datastoreItem>
</file>

<file path=customXml/itemProps2.xml><?xml version="1.0" encoding="utf-8"?>
<ds:datastoreItem xmlns:ds="http://schemas.openxmlformats.org/officeDocument/2006/customXml" ds:itemID="{633634F2-B9DF-4C7B-88E8-FA39DDC0B1B5}">
  <ds:schemaRefs>
    <ds:schemaRef ds:uri="http://www.w3.org/XML/1998/namespace"/>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f854c771-0f21-4ba9-aa09-2966df964e19"/>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FA7D37B-2A61-4024-A506-420285E28A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4c771-0f21-4ba9-aa09-2966df964e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199</TotalTime>
  <Words>1131</Words>
  <Application>Microsoft Office PowerPoint</Application>
  <PresentationFormat>On-screen Show (16:9)</PresentationFormat>
  <Paragraphs>170</Paragraphs>
  <Slides>45</Slides>
  <Notes>14</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45</vt:i4>
      </vt:variant>
    </vt:vector>
  </HeadingPairs>
  <TitlesOfParts>
    <vt:vector size="61" baseType="lpstr">
      <vt:lpstr>Aptos</vt:lpstr>
      <vt:lpstr>Arial</vt:lpstr>
      <vt:lpstr>Bebas Neue</vt:lpstr>
      <vt:lpstr>Big Shoulders Display</vt:lpstr>
      <vt:lpstr>Cairo</vt:lpstr>
      <vt:lpstr>Electrolize</vt:lpstr>
      <vt:lpstr>fkGrotesk</vt:lpstr>
      <vt:lpstr>fkGroteskNeue</vt:lpstr>
      <vt:lpstr>Montserrat</vt:lpstr>
      <vt:lpstr>Symbol</vt:lpstr>
      <vt:lpstr>Wingdings</vt:lpstr>
      <vt:lpstr>South Korean Robotics &amp; AI History Lesson for College by Slidesgo</vt:lpstr>
      <vt:lpstr>South Korean Robotics &amp; AI History Lesson for College by Slidesgo</vt:lpstr>
      <vt:lpstr>South Korean Robotics &amp; AI History Lesson for College by Slidesgo</vt:lpstr>
      <vt:lpstr>South Korean Robotics &amp; AI History Lesson for College by Slidesgo</vt:lpstr>
      <vt:lpstr>South Korean Robotics &amp; AI History Lesson for College by Slidesgo</vt:lpstr>
      <vt:lpstr>PowerPoint Presentation</vt:lpstr>
      <vt:lpstr>Our Team</vt:lpstr>
      <vt:lpstr>01</vt:lpstr>
      <vt:lpstr>04</vt:lpstr>
      <vt:lpstr>Introduction </vt:lpstr>
      <vt:lpstr>INTRODUCTION</vt:lpstr>
      <vt:lpstr>dataset</vt:lpstr>
      <vt:lpstr>datset</vt:lpstr>
      <vt:lpstr>ACQUIRING THE FLICKR8K DATASET</vt:lpstr>
      <vt:lpstr>Preprocessing </vt:lpstr>
      <vt:lpstr>preprocessing</vt:lpstr>
      <vt:lpstr>preprocessing</vt:lpstr>
      <vt:lpstr>Model Architecture</vt:lpstr>
      <vt:lpstr>Stable Diffusion Model Architecture:</vt:lpstr>
      <vt:lpstr>Model Architecture</vt:lpstr>
      <vt:lpstr>Model Architecture</vt:lpstr>
      <vt:lpstr>Model Architecture</vt:lpstr>
      <vt:lpstr>Loading the Model</vt:lpstr>
      <vt:lpstr>Base Model: Stable Diffusion v1.4</vt:lpstr>
      <vt:lpstr>Model Version</vt:lpstr>
      <vt:lpstr>Fine-Tuning with LoRA (Low-Rank Adaptation)</vt:lpstr>
      <vt:lpstr>Fine-Tuning with LoRA (Low-Rank Adaptation)</vt:lpstr>
      <vt:lpstr>Model Training </vt:lpstr>
      <vt:lpstr>PowerPoint Presentation</vt:lpstr>
      <vt:lpstr>PowerPoint Presentation</vt:lpstr>
      <vt:lpstr>PowerPoint Presentation</vt:lpstr>
      <vt:lpstr>PowerPoint Presentation</vt:lpstr>
      <vt:lpstr>PowerPoint Presentation</vt:lpstr>
      <vt:lpstr>PowerPoint Presentation</vt:lpstr>
      <vt:lpstr>Model Testing </vt:lpstr>
      <vt:lpstr>PowerPoint Presentation</vt:lpstr>
      <vt:lpstr>PowerPoint Presentation</vt:lpstr>
      <vt:lpstr>PowerPoint Presentation</vt:lpstr>
      <vt:lpstr>Deploying Fine-Tuned Stable Diffusion</vt:lpstr>
      <vt:lpstr>INTRODUCTION</vt:lpstr>
      <vt:lpstr>Key Components</vt:lpstr>
      <vt:lpstr>Deployment Architecture</vt:lpstr>
      <vt:lpstr>Loading the Model</vt:lpstr>
      <vt:lpstr>Image Generation</vt:lpstr>
      <vt:lpstr>Building the Gradio Interface</vt:lpstr>
      <vt:lpstr>Deploying the Web App</vt:lpstr>
      <vt:lpstr>Results</vt:lpstr>
      <vt:lpstr>PowerPoint Presentation</vt:lpstr>
      <vt:lpstr>GitHub Repository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Stable Diffusion Model Architecture:</dc:title>
  <dc:subject/>
  <dc:creator>El-Wattaneya</dc:creator>
  <dc:description/>
  <cp:lastModifiedBy>Belal Mohamed Ahmed Mohamed</cp:lastModifiedBy>
  <cp:revision>10</cp:revision>
  <dcterms:modified xsi:type="dcterms:W3CDTF">2025-05-17T12:22:38Z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vt:i4>
  </property>
  <property fmtid="{D5CDD505-2E9C-101B-9397-08002B2CF9AE}" pid="3" name="PresentationFormat">
    <vt:lpwstr>On-screen Show (16:9)</vt:lpwstr>
  </property>
  <property fmtid="{D5CDD505-2E9C-101B-9397-08002B2CF9AE}" pid="4" name="Slides">
    <vt:i4>8</vt:i4>
  </property>
  <property fmtid="{D5CDD505-2E9C-101B-9397-08002B2CF9AE}" pid="5" name="ContentTypeId">
    <vt:lpwstr>0x010100A6DA28D0D903F54989A801C0A9B2F247</vt:lpwstr>
  </property>
</Properties>
</file>